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00"/>
  </p:notesMasterIdLst>
  <p:sldIdLst>
    <p:sldId id="437" r:id="rId5"/>
    <p:sldId id="686" r:id="rId6"/>
    <p:sldId id="688" r:id="rId7"/>
    <p:sldId id="687" r:id="rId8"/>
    <p:sldId id="689" r:id="rId9"/>
    <p:sldId id="690" r:id="rId10"/>
    <p:sldId id="691" r:id="rId11"/>
    <p:sldId id="692" r:id="rId12"/>
    <p:sldId id="693" r:id="rId13"/>
    <p:sldId id="699" r:id="rId14"/>
    <p:sldId id="695" r:id="rId15"/>
    <p:sldId id="654" r:id="rId16"/>
    <p:sldId id="656" r:id="rId17"/>
    <p:sldId id="657" r:id="rId18"/>
    <p:sldId id="658" r:id="rId19"/>
    <p:sldId id="660" r:id="rId20"/>
    <p:sldId id="659" r:id="rId21"/>
    <p:sldId id="416" r:id="rId22"/>
    <p:sldId id="625" r:id="rId23"/>
    <p:sldId id="319" r:id="rId24"/>
    <p:sldId id="624" r:id="rId25"/>
    <p:sldId id="582" r:id="rId26"/>
    <p:sldId id="586" r:id="rId27"/>
    <p:sldId id="583" r:id="rId28"/>
    <p:sldId id="587" r:id="rId29"/>
    <p:sldId id="585" r:id="rId30"/>
    <p:sldId id="588" r:id="rId31"/>
    <p:sldId id="589" r:id="rId32"/>
    <p:sldId id="590" r:id="rId33"/>
    <p:sldId id="661" r:id="rId34"/>
    <p:sldId id="662" r:id="rId35"/>
    <p:sldId id="663" r:id="rId36"/>
    <p:sldId id="505" r:id="rId37"/>
    <p:sldId id="551" r:id="rId38"/>
    <p:sldId id="553" r:id="rId39"/>
    <p:sldId id="509" r:id="rId40"/>
    <p:sldId id="507" r:id="rId41"/>
    <p:sldId id="554" r:id="rId42"/>
    <p:sldId id="709" r:id="rId43"/>
    <p:sldId id="700" r:id="rId44"/>
    <p:sldId id="708" r:id="rId45"/>
    <p:sldId id="666" r:id="rId46"/>
    <p:sldId id="673" r:id="rId47"/>
    <p:sldId id="674" r:id="rId48"/>
    <p:sldId id="675" r:id="rId49"/>
    <p:sldId id="555" r:id="rId50"/>
    <p:sldId id="510" r:id="rId51"/>
    <p:sldId id="556" r:id="rId52"/>
    <p:sldId id="558" r:id="rId53"/>
    <p:sldId id="671" r:id="rId54"/>
    <p:sldId id="672" r:id="rId55"/>
    <p:sldId id="701" r:id="rId56"/>
    <p:sldId id="702" r:id="rId57"/>
    <p:sldId id="703" r:id="rId58"/>
    <p:sldId id="704" r:id="rId59"/>
    <p:sldId id="705" r:id="rId60"/>
    <p:sldId id="706" r:id="rId61"/>
    <p:sldId id="707" r:id="rId62"/>
    <p:sldId id="679" r:id="rId63"/>
    <p:sldId id="346" r:id="rId64"/>
    <p:sldId id="626" r:id="rId65"/>
    <p:sldId id="367" r:id="rId66"/>
    <p:sldId id="627" r:id="rId67"/>
    <p:sldId id="629" r:id="rId68"/>
    <p:sldId id="630" r:id="rId69"/>
    <p:sldId id="631" r:id="rId70"/>
    <p:sldId id="269" r:id="rId71"/>
    <p:sldId id="414" r:id="rId72"/>
    <p:sldId id="680" r:id="rId73"/>
    <p:sldId id="262" r:id="rId74"/>
    <p:sldId id="497" r:id="rId75"/>
    <p:sldId id="467" r:id="rId76"/>
    <p:sldId id="466" r:id="rId77"/>
    <p:sldId id="512" r:id="rId78"/>
    <p:sldId id="513" r:id="rId79"/>
    <p:sldId id="443" r:id="rId80"/>
    <p:sldId id="433" r:id="rId81"/>
    <p:sldId id="560" r:id="rId82"/>
    <p:sldId id="561" r:id="rId83"/>
    <p:sldId id="562" r:id="rId84"/>
    <p:sldId id="563" r:id="rId85"/>
    <p:sldId id="575" r:id="rId86"/>
    <p:sldId id="576" r:id="rId87"/>
    <p:sldId id="565" r:id="rId88"/>
    <p:sldId id="577" r:id="rId89"/>
    <p:sldId id="564" r:id="rId90"/>
    <p:sldId id="573" r:id="rId91"/>
    <p:sldId id="572" r:id="rId92"/>
    <p:sldId id="570" r:id="rId93"/>
    <p:sldId id="571" r:id="rId94"/>
    <p:sldId id="574" r:id="rId95"/>
    <p:sldId id="578" r:id="rId96"/>
    <p:sldId id="579" r:id="rId97"/>
    <p:sldId id="581" r:id="rId98"/>
    <p:sldId id="580"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liam Mitchell" initials="WM" lastIdx="2" clrIdx="0">
    <p:extLst>
      <p:ext uri="{19B8F6BF-5375-455C-9EA6-DF929625EA0E}">
        <p15:presenceInfo xmlns:p15="http://schemas.microsoft.com/office/powerpoint/2012/main" userId="d2dbc226006af48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5D9"/>
    <a:srgbClr val="FF0000"/>
    <a:srgbClr val="FFFAEB"/>
    <a:srgbClr val="F7E1FF"/>
    <a:srgbClr val="4472C4"/>
    <a:srgbClr val="7630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51" autoAdjust="0"/>
    <p:restoredTop sz="74548" autoAdjust="0"/>
  </p:normalViewPr>
  <p:slideViewPr>
    <p:cSldViewPr snapToGrid="0">
      <p:cViewPr>
        <p:scale>
          <a:sx n="77" d="100"/>
          <a:sy n="77" d="100"/>
        </p:scale>
        <p:origin x="223" y="6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presProps" Target="pres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diagrams/_rels/data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7DDD44-86A8-4C23-AF24-53B4196A395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6A0FB63-A474-4DEF-B54A-4EC04B884C30}">
      <dgm:prSet/>
      <dgm:spPr/>
      <dgm:t>
        <a:bodyPr/>
        <a:lstStyle/>
        <a:p>
          <a:r>
            <a:rPr lang="en-US"/>
            <a:t>Setting Design</a:t>
          </a:r>
        </a:p>
      </dgm:t>
    </dgm:pt>
    <dgm:pt modelId="{213FB869-1E75-433D-8952-B0FDDB76AB03}" type="parTrans" cxnId="{6C5AE69E-ECBA-4504-A0DD-F8E605004C70}">
      <dgm:prSet/>
      <dgm:spPr/>
      <dgm:t>
        <a:bodyPr/>
        <a:lstStyle/>
        <a:p>
          <a:endParaRPr lang="en-US"/>
        </a:p>
      </dgm:t>
    </dgm:pt>
    <dgm:pt modelId="{E9DA8FCE-14B0-4488-8990-55D67B267E9C}" type="sibTrans" cxnId="{6C5AE69E-ECBA-4504-A0DD-F8E605004C70}">
      <dgm:prSet/>
      <dgm:spPr/>
      <dgm:t>
        <a:bodyPr/>
        <a:lstStyle/>
        <a:p>
          <a:endParaRPr lang="en-US"/>
        </a:p>
      </dgm:t>
    </dgm:pt>
    <dgm:pt modelId="{DCE1DAF8-72C5-4CBB-850C-3A4CA4099C75}">
      <dgm:prSet/>
      <dgm:spPr/>
      <dgm:t>
        <a:bodyPr/>
        <a:lstStyle/>
        <a:p>
          <a:r>
            <a:rPr lang="en-US"/>
            <a:t>Labels made by creators</a:t>
          </a:r>
        </a:p>
      </dgm:t>
    </dgm:pt>
    <dgm:pt modelId="{241DCD6E-58C4-4251-A894-E351DE699342}" type="parTrans" cxnId="{4F909A47-F725-4E92-8488-521F2493C39E}">
      <dgm:prSet/>
      <dgm:spPr/>
      <dgm:t>
        <a:bodyPr/>
        <a:lstStyle/>
        <a:p>
          <a:endParaRPr lang="en-US"/>
        </a:p>
      </dgm:t>
    </dgm:pt>
    <dgm:pt modelId="{7A5B2FD0-5A5D-4541-A0BB-845DDD6A01DA}" type="sibTrans" cxnId="{4F909A47-F725-4E92-8488-521F2493C39E}">
      <dgm:prSet/>
      <dgm:spPr/>
      <dgm:t>
        <a:bodyPr/>
        <a:lstStyle/>
        <a:p>
          <a:endParaRPr lang="en-US"/>
        </a:p>
      </dgm:t>
    </dgm:pt>
    <dgm:pt modelId="{773C919B-168F-403D-AD35-F90BA797A979}">
      <dgm:prSet/>
      <dgm:spPr/>
      <dgm:t>
        <a:bodyPr/>
        <a:lstStyle/>
        <a:p>
          <a:r>
            <a:rPr lang="en-US"/>
            <a:t>Number of relevant events</a:t>
          </a:r>
        </a:p>
      </dgm:t>
    </dgm:pt>
    <dgm:pt modelId="{79FBD8AC-4007-453F-8F05-3A7BFD36D774}" type="parTrans" cxnId="{E60026A6-5308-437D-97DB-39D8837A0132}">
      <dgm:prSet/>
      <dgm:spPr/>
      <dgm:t>
        <a:bodyPr/>
        <a:lstStyle/>
        <a:p>
          <a:endParaRPr lang="en-US"/>
        </a:p>
      </dgm:t>
    </dgm:pt>
    <dgm:pt modelId="{0A5D0852-2BBC-4188-8AE4-AD791064AF7E}" type="sibTrans" cxnId="{E60026A6-5308-437D-97DB-39D8837A0132}">
      <dgm:prSet/>
      <dgm:spPr/>
      <dgm:t>
        <a:bodyPr/>
        <a:lstStyle/>
        <a:p>
          <a:endParaRPr lang="en-US"/>
        </a:p>
      </dgm:t>
    </dgm:pt>
    <dgm:pt modelId="{1BD03BAB-C955-4DB8-9A5E-3FE3771D4B29}">
      <dgm:prSet/>
      <dgm:spPr/>
      <dgm:t>
        <a:bodyPr/>
        <a:lstStyle/>
        <a:p>
          <a:r>
            <a:rPr lang="en-US"/>
            <a:t>Self-Report</a:t>
          </a:r>
        </a:p>
      </dgm:t>
    </dgm:pt>
    <dgm:pt modelId="{D0F73642-D3D5-4627-B861-9FCD92F9ED92}" type="parTrans" cxnId="{1D5030FF-22AA-4DA8-81E6-64E7D7D2B18D}">
      <dgm:prSet/>
      <dgm:spPr/>
      <dgm:t>
        <a:bodyPr/>
        <a:lstStyle/>
        <a:p>
          <a:endParaRPr lang="en-US"/>
        </a:p>
      </dgm:t>
    </dgm:pt>
    <dgm:pt modelId="{E288B7B4-4F8F-4386-AD5F-E25CEFC2828F}" type="sibTrans" cxnId="{1D5030FF-22AA-4DA8-81E6-64E7D7D2B18D}">
      <dgm:prSet/>
      <dgm:spPr/>
      <dgm:t>
        <a:bodyPr/>
        <a:lstStyle/>
        <a:p>
          <a:endParaRPr lang="en-US"/>
        </a:p>
      </dgm:t>
    </dgm:pt>
    <dgm:pt modelId="{3688B47E-416B-4E52-B496-4EE979F93B40}">
      <dgm:prSet/>
      <dgm:spPr/>
      <dgm:t>
        <a:bodyPr/>
        <a:lstStyle/>
        <a:p>
          <a:r>
            <a:rPr lang="en-US"/>
            <a:t>State STAI</a:t>
          </a:r>
        </a:p>
      </dgm:t>
    </dgm:pt>
    <dgm:pt modelId="{A5F35158-2433-481F-9EB6-C119D1533318}" type="parTrans" cxnId="{F098FB7E-7C29-4EF9-9335-1AEADEE3AA09}">
      <dgm:prSet/>
      <dgm:spPr/>
      <dgm:t>
        <a:bodyPr/>
        <a:lstStyle/>
        <a:p>
          <a:endParaRPr lang="en-US"/>
        </a:p>
      </dgm:t>
    </dgm:pt>
    <dgm:pt modelId="{FC192FA1-5418-478E-89BD-0075A8CDAB09}" type="sibTrans" cxnId="{F098FB7E-7C29-4EF9-9335-1AEADEE3AA09}">
      <dgm:prSet/>
      <dgm:spPr/>
      <dgm:t>
        <a:bodyPr/>
        <a:lstStyle/>
        <a:p>
          <a:endParaRPr lang="en-US"/>
        </a:p>
      </dgm:t>
    </dgm:pt>
    <dgm:pt modelId="{7F26D65E-B85C-4102-9FB5-417B2F5A2FCC}">
      <dgm:prSet/>
      <dgm:spPr/>
      <dgm:t>
        <a:bodyPr/>
        <a:lstStyle/>
        <a:p>
          <a:r>
            <a:rPr lang="en-US"/>
            <a:t>Custom Measures</a:t>
          </a:r>
        </a:p>
      </dgm:t>
    </dgm:pt>
    <dgm:pt modelId="{C23AD5CC-2908-43F8-99F2-2A1F9833C6E0}" type="parTrans" cxnId="{CD201286-31D3-4E93-9DC2-C8C151E6C343}">
      <dgm:prSet/>
      <dgm:spPr/>
      <dgm:t>
        <a:bodyPr/>
        <a:lstStyle/>
        <a:p>
          <a:endParaRPr lang="en-US"/>
        </a:p>
      </dgm:t>
    </dgm:pt>
    <dgm:pt modelId="{B86AA5CF-F17F-4D04-95B1-0FD18EFAF571}" type="sibTrans" cxnId="{CD201286-31D3-4E93-9DC2-C8C151E6C343}">
      <dgm:prSet/>
      <dgm:spPr/>
      <dgm:t>
        <a:bodyPr/>
        <a:lstStyle/>
        <a:p>
          <a:endParaRPr lang="en-US"/>
        </a:p>
      </dgm:t>
    </dgm:pt>
    <dgm:pt modelId="{BA87C449-501B-4BEF-8E06-1BAB7B07B396}">
      <dgm:prSet/>
      <dgm:spPr/>
      <dgm:t>
        <a:bodyPr/>
        <a:lstStyle/>
        <a:p>
          <a:r>
            <a:rPr lang="en-US"/>
            <a:t>Cognitive Load (indirectly)</a:t>
          </a:r>
        </a:p>
      </dgm:t>
    </dgm:pt>
    <dgm:pt modelId="{85974BA3-6805-4AF3-BFBA-90CB4B7E48AC}" type="parTrans" cxnId="{BD4B83C2-283D-4FD2-BCBE-A832C204F2CC}">
      <dgm:prSet/>
      <dgm:spPr/>
      <dgm:t>
        <a:bodyPr/>
        <a:lstStyle/>
        <a:p>
          <a:endParaRPr lang="en-US"/>
        </a:p>
      </dgm:t>
    </dgm:pt>
    <dgm:pt modelId="{39F429EF-623C-4575-82FE-640F7ABEA5D4}" type="sibTrans" cxnId="{BD4B83C2-283D-4FD2-BCBE-A832C204F2CC}">
      <dgm:prSet/>
      <dgm:spPr/>
      <dgm:t>
        <a:bodyPr/>
        <a:lstStyle/>
        <a:p>
          <a:endParaRPr lang="en-US"/>
        </a:p>
      </dgm:t>
    </dgm:pt>
    <dgm:pt modelId="{6015B086-1958-4DC7-990A-FA67642C54A6}">
      <dgm:prSet/>
      <dgm:spPr/>
      <dgm:t>
        <a:bodyPr/>
        <a:lstStyle/>
        <a:p>
          <a:r>
            <a:rPr lang="en-US"/>
            <a:t>Physiology</a:t>
          </a:r>
        </a:p>
      </dgm:t>
    </dgm:pt>
    <dgm:pt modelId="{AAFCEE58-60BF-41CF-BEAD-0CE7F05DC1C5}" type="parTrans" cxnId="{E5CA980F-607A-48B2-A3F5-54197614B5AA}">
      <dgm:prSet/>
      <dgm:spPr/>
      <dgm:t>
        <a:bodyPr/>
        <a:lstStyle/>
        <a:p>
          <a:endParaRPr lang="en-US"/>
        </a:p>
      </dgm:t>
    </dgm:pt>
    <dgm:pt modelId="{16B2FC9A-C7E4-420D-84AF-AC18BD1FCBE1}" type="sibTrans" cxnId="{E5CA980F-607A-48B2-A3F5-54197614B5AA}">
      <dgm:prSet/>
      <dgm:spPr/>
      <dgm:t>
        <a:bodyPr/>
        <a:lstStyle/>
        <a:p>
          <a:endParaRPr lang="en-US"/>
        </a:p>
      </dgm:t>
    </dgm:pt>
    <dgm:pt modelId="{18B06E23-8E7F-4F11-8B8D-771821AB408B}">
      <dgm:prSet/>
      <dgm:spPr/>
      <dgm:t>
        <a:bodyPr/>
        <a:lstStyle/>
        <a:p>
          <a:r>
            <a:rPr lang="en-US"/>
            <a:t>Increased Heart Rate</a:t>
          </a:r>
        </a:p>
      </dgm:t>
    </dgm:pt>
    <dgm:pt modelId="{CAB28781-A6D2-48FC-AD8C-0CEF8F11F99F}" type="parTrans" cxnId="{0510B31C-7AA8-44DA-B3F6-C80E7413ABD3}">
      <dgm:prSet/>
      <dgm:spPr/>
      <dgm:t>
        <a:bodyPr/>
        <a:lstStyle/>
        <a:p>
          <a:endParaRPr lang="en-US"/>
        </a:p>
      </dgm:t>
    </dgm:pt>
    <dgm:pt modelId="{0A145EAD-AB0E-4BBF-9F6A-3AED6BC8DD40}" type="sibTrans" cxnId="{0510B31C-7AA8-44DA-B3F6-C80E7413ABD3}">
      <dgm:prSet/>
      <dgm:spPr/>
      <dgm:t>
        <a:bodyPr/>
        <a:lstStyle/>
        <a:p>
          <a:endParaRPr lang="en-US"/>
        </a:p>
      </dgm:t>
    </dgm:pt>
    <dgm:pt modelId="{30C2AED9-6B33-46FD-A578-338B21891EDC}">
      <dgm:prSet/>
      <dgm:spPr/>
      <dgm:t>
        <a:bodyPr/>
        <a:lstStyle/>
        <a:p>
          <a:r>
            <a:rPr lang="en-US"/>
            <a:t>Decreased Heart Rate Variability</a:t>
          </a:r>
        </a:p>
      </dgm:t>
    </dgm:pt>
    <dgm:pt modelId="{D929974D-7FCD-4F05-A9C6-E3894C8C3E53}" type="parTrans" cxnId="{7D24F5B2-C0AD-4C1F-B3CF-CE4441B0332E}">
      <dgm:prSet/>
      <dgm:spPr/>
      <dgm:t>
        <a:bodyPr/>
        <a:lstStyle/>
        <a:p>
          <a:endParaRPr lang="en-US"/>
        </a:p>
      </dgm:t>
    </dgm:pt>
    <dgm:pt modelId="{B457A86A-3D2E-46C2-ABBA-A1DF2EB62A91}" type="sibTrans" cxnId="{7D24F5B2-C0AD-4C1F-B3CF-CE4441B0332E}">
      <dgm:prSet/>
      <dgm:spPr/>
      <dgm:t>
        <a:bodyPr/>
        <a:lstStyle/>
        <a:p>
          <a:endParaRPr lang="en-US"/>
        </a:p>
      </dgm:t>
    </dgm:pt>
    <dgm:pt modelId="{0CD6F842-9C51-4029-BB26-F7055C23E9D4}" type="pres">
      <dgm:prSet presAssocID="{697DDD44-86A8-4C23-AF24-53B4196A395A}" presName="root" presStyleCnt="0">
        <dgm:presLayoutVars>
          <dgm:dir/>
          <dgm:resizeHandles val="exact"/>
        </dgm:presLayoutVars>
      </dgm:prSet>
      <dgm:spPr/>
    </dgm:pt>
    <dgm:pt modelId="{6B412C3E-3D1B-49B0-B6BF-2BF2C3F92FB1}" type="pres">
      <dgm:prSet presAssocID="{E6A0FB63-A474-4DEF-B54A-4EC04B884C30}" presName="compNode" presStyleCnt="0"/>
      <dgm:spPr/>
    </dgm:pt>
    <dgm:pt modelId="{E21E6E1D-0FF2-49FC-B945-2E43A991CFD5}" type="pres">
      <dgm:prSet presAssocID="{E6A0FB63-A474-4DEF-B54A-4EC04B884C30}" presName="bgRect" presStyleLbl="bgShp" presStyleIdx="0" presStyleCnt="3"/>
      <dgm:spPr/>
    </dgm:pt>
    <dgm:pt modelId="{CF21D774-8AEA-4D03-8275-07D9DB138D0E}" type="pres">
      <dgm:prSet presAssocID="{E6A0FB63-A474-4DEF-B54A-4EC04B884C3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alette"/>
        </a:ext>
      </dgm:extLst>
    </dgm:pt>
    <dgm:pt modelId="{A902683D-FE5B-42B6-AC5B-DCA6369D3094}" type="pres">
      <dgm:prSet presAssocID="{E6A0FB63-A474-4DEF-B54A-4EC04B884C30}" presName="spaceRect" presStyleCnt="0"/>
      <dgm:spPr/>
    </dgm:pt>
    <dgm:pt modelId="{2FE95882-01E8-40CB-A8A0-C6B8D90FE411}" type="pres">
      <dgm:prSet presAssocID="{E6A0FB63-A474-4DEF-B54A-4EC04B884C30}" presName="parTx" presStyleLbl="revTx" presStyleIdx="0" presStyleCnt="6">
        <dgm:presLayoutVars>
          <dgm:chMax val="0"/>
          <dgm:chPref val="0"/>
        </dgm:presLayoutVars>
      </dgm:prSet>
      <dgm:spPr/>
    </dgm:pt>
    <dgm:pt modelId="{A999FD7A-7D82-41F3-89CD-37AD3314E6D4}" type="pres">
      <dgm:prSet presAssocID="{E6A0FB63-A474-4DEF-B54A-4EC04B884C30}" presName="desTx" presStyleLbl="revTx" presStyleIdx="1" presStyleCnt="6">
        <dgm:presLayoutVars/>
      </dgm:prSet>
      <dgm:spPr/>
    </dgm:pt>
    <dgm:pt modelId="{BA834072-D7B3-497C-84A6-36C863AA6094}" type="pres">
      <dgm:prSet presAssocID="{E9DA8FCE-14B0-4488-8990-55D67B267E9C}" presName="sibTrans" presStyleCnt="0"/>
      <dgm:spPr/>
    </dgm:pt>
    <dgm:pt modelId="{8C4FCE7D-3173-4EF9-90F4-EC0CFE4D0B2F}" type="pres">
      <dgm:prSet presAssocID="{1BD03BAB-C955-4DB8-9A5E-3FE3771D4B29}" presName="compNode" presStyleCnt="0"/>
      <dgm:spPr/>
    </dgm:pt>
    <dgm:pt modelId="{5E651EF2-4658-451D-809F-40DB083E1EBE}" type="pres">
      <dgm:prSet presAssocID="{1BD03BAB-C955-4DB8-9A5E-3FE3771D4B29}" presName="bgRect" presStyleLbl="bgShp" presStyleIdx="1" presStyleCnt="3"/>
      <dgm:spPr/>
    </dgm:pt>
    <dgm:pt modelId="{CE37476E-B144-4246-BA69-FA7766CC4061}" type="pres">
      <dgm:prSet presAssocID="{1BD03BAB-C955-4DB8-9A5E-3FE3771D4B2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ientist"/>
        </a:ext>
      </dgm:extLst>
    </dgm:pt>
    <dgm:pt modelId="{FC8A60F1-0562-4C39-88F6-61983E811744}" type="pres">
      <dgm:prSet presAssocID="{1BD03BAB-C955-4DB8-9A5E-3FE3771D4B29}" presName="spaceRect" presStyleCnt="0"/>
      <dgm:spPr/>
    </dgm:pt>
    <dgm:pt modelId="{D09A382F-8AFB-481A-9468-281BE8617EE7}" type="pres">
      <dgm:prSet presAssocID="{1BD03BAB-C955-4DB8-9A5E-3FE3771D4B29}" presName="parTx" presStyleLbl="revTx" presStyleIdx="2" presStyleCnt="6">
        <dgm:presLayoutVars>
          <dgm:chMax val="0"/>
          <dgm:chPref val="0"/>
        </dgm:presLayoutVars>
      </dgm:prSet>
      <dgm:spPr/>
    </dgm:pt>
    <dgm:pt modelId="{360CB1C4-7B98-4690-9892-86E49979881E}" type="pres">
      <dgm:prSet presAssocID="{1BD03BAB-C955-4DB8-9A5E-3FE3771D4B29}" presName="desTx" presStyleLbl="revTx" presStyleIdx="3" presStyleCnt="6">
        <dgm:presLayoutVars/>
      </dgm:prSet>
      <dgm:spPr/>
    </dgm:pt>
    <dgm:pt modelId="{F1EA9D86-A6F6-48AD-A064-6A0D13CF8290}" type="pres">
      <dgm:prSet presAssocID="{E288B7B4-4F8F-4386-AD5F-E25CEFC2828F}" presName="sibTrans" presStyleCnt="0"/>
      <dgm:spPr/>
    </dgm:pt>
    <dgm:pt modelId="{CF67C2FC-430F-4FD4-B837-8B718D2CFE52}" type="pres">
      <dgm:prSet presAssocID="{6015B086-1958-4DC7-990A-FA67642C54A6}" presName="compNode" presStyleCnt="0"/>
      <dgm:spPr/>
    </dgm:pt>
    <dgm:pt modelId="{183EE080-9A5A-4DEE-A4CD-D0BDA392A8B3}" type="pres">
      <dgm:prSet presAssocID="{6015B086-1958-4DC7-990A-FA67642C54A6}" presName="bgRect" presStyleLbl="bgShp" presStyleIdx="2" presStyleCnt="3"/>
      <dgm:spPr/>
    </dgm:pt>
    <dgm:pt modelId="{74D9F8BF-60CA-48AC-BF91-CF1FFD229EB6}" type="pres">
      <dgm:prSet presAssocID="{6015B086-1958-4DC7-990A-FA67642C54A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rtbeat"/>
        </a:ext>
      </dgm:extLst>
    </dgm:pt>
    <dgm:pt modelId="{44D0BCEE-FC73-4BDD-8017-52159504987A}" type="pres">
      <dgm:prSet presAssocID="{6015B086-1958-4DC7-990A-FA67642C54A6}" presName="spaceRect" presStyleCnt="0"/>
      <dgm:spPr/>
    </dgm:pt>
    <dgm:pt modelId="{D03E8FEC-D25E-45A8-A1C2-294A29F567DE}" type="pres">
      <dgm:prSet presAssocID="{6015B086-1958-4DC7-990A-FA67642C54A6}" presName="parTx" presStyleLbl="revTx" presStyleIdx="4" presStyleCnt="6">
        <dgm:presLayoutVars>
          <dgm:chMax val="0"/>
          <dgm:chPref val="0"/>
        </dgm:presLayoutVars>
      </dgm:prSet>
      <dgm:spPr/>
    </dgm:pt>
    <dgm:pt modelId="{932279AF-E878-4A8A-ADF9-D9F37C721A76}" type="pres">
      <dgm:prSet presAssocID="{6015B086-1958-4DC7-990A-FA67642C54A6}" presName="desTx" presStyleLbl="revTx" presStyleIdx="5" presStyleCnt="6">
        <dgm:presLayoutVars/>
      </dgm:prSet>
      <dgm:spPr/>
    </dgm:pt>
  </dgm:ptLst>
  <dgm:cxnLst>
    <dgm:cxn modelId="{E5CA980F-607A-48B2-A3F5-54197614B5AA}" srcId="{697DDD44-86A8-4C23-AF24-53B4196A395A}" destId="{6015B086-1958-4DC7-990A-FA67642C54A6}" srcOrd="2" destOrd="0" parTransId="{AAFCEE58-60BF-41CF-BEAD-0CE7F05DC1C5}" sibTransId="{16B2FC9A-C7E4-420D-84AF-AC18BD1FCBE1}"/>
    <dgm:cxn modelId="{B08B9B10-D060-4153-9D9B-AD28805542DB}" type="presOf" srcId="{6015B086-1958-4DC7-990A-FA67642C54A6}" destId="{D03E8FEC-D25E-45A8-A1C2-294A29F567DE}" srcOrd="0" destOrd="0" presId="urn:microsoft.com/office/officeart/2018/2/layout/IconVerticalSolidList"/>
    <dgm:cxn modelId="{03559513-8876-4201-9DB1-A487A37D31C8}" type="presOf" srcId="{7F26D65E-B85C-4102-9FB5-417B2F5A2FCC}" destId="{360CB1C4-7B98-4690-9892-86E49979881E}" srcOrd="0" destOrd="1" presId="urn:microsoft.com/office/officeart/2018/2/layout/IconVerticalSolidList"/>
    <dgm:cxn modelId="{918A1F18-0DBD-4936-BBE6-E979ABC116C2}" type="presOf" srcId="{773C919B-168F-403D-AD35-F90BA797A979}" destId="{A999FD7A-7D82-41F3-89CD-37AD3314E6D4}" srcOrd="0" destOrd="1" presId="urn:microsoft.com/office/officeart/2018/2/layout/IconVerticalSolidList"/>
    <dgm:cxn modelId="{938A9D1B-8BBB-4608-9B8C-74A61E061F4B}" type="presOf" srcId="{3688B47E-416B-4E52-B496-4EE979F93B40}" destId="{360CB1C4-7B98-4690-9892-86E49979881E}" srcOrd="0" destOrd="0" presId="urn:microsoft.com/office/officeart/2018/2/layout/IconVerticalSolidList"/>
    <dgm:cxn modelId="{0510B31C-7AA8-44DA-B3F6-C80E7413ABD3}" srcId="{6015B086-1958-4DC7-990A-FA67642C54A6}" destId="{18B06E23-8E7F-4F11-8B8D-771821AB408B}" srcOrd="0" destOrd="0" parTransId="{CAB28781-A6D2-48FC-AD8C-0CEF8F11F99F}" sibTransId="{0A145EAD-AB0E-4BBF-9F6A-3AED6BC8DD40}"/>
    <dgm:cxn modelId="{C06FB12C-DEFD-48FE-804B-CF0B4E7BF08D}" type="presOf" srcId="{30C2AED9-6B33-46FD-A578-338B21891EDC}" destId="{932279AF-E878-4A8A-ADF9-D9F37C721A76}" srcOrd="0" destOrd="1" presId="urn:microsoft.com/office/officeart/2018/2/layout/IconVerticalSolidList"/>
    <dgm:cxn modelId="{4F909A47-F725-4E92-8488-521F2493C39E}" srcId="{E6A0FB63-A474-4DEF-B54A-4EC04B884C30}" destId="{DCE1DAF8-72C5-4CBB-850C-3A4CA4099C75}" srcOrd="0" destOrd="0" parTransId="{241DCD6E-58C4-4251-A894-E351DE699342}" sibTransId="{7A5B2FD0-5A5D-4541-A0BB-845DDD6A01DA}"/>
    <dgm:cxn modelId="{55E3F56E-55CF-4E53-9D82-3F13F4C9FDC0}" type="presOf" srcId="{E6A0FB63-A474-4DEF-B54A-4EC04B884C30}" destId="{2FE95882-01E8-40CB-A8A0-C6B8D90FE411}" srcOrd="0" destOrd="0" presId="urn:microsoft.com/office/officeart/2018/2/layout/IconVerticalSolidList"/>
    <dgm:cxn modelId="{8D2DBC50-870A-4058-A266-110038DD45DD}" type="presOf" srcId="{18B06E23-8E7F-4F11-8B8D-771821AB408B}" destId="{932279AF-E878-4A8A-ADF9-D9F37C721A76}" srcOrd="0" destOrd="0" presId="urn:microsoft.com/office/officeart/2018/2/layout/IconVerticalSolidList"/>
    <dgm:cxn modelId="{F098FB7E-7C29-4EF9-9335-1AEADEE3AA09}" srcId="{1BD03BAB-C955-4DB8-9A5E-3FE3771D4B29}" destId="{3688B47E-416B-4E52-B496-4EE979F93B40}" srcOrd="0" destOrd="0" parTransId="{A5F35158-2433-481F-9EB6-C119D1533318}" sibTransId="{FC192FA1-5418-478E-89BD-0075A8CDAB09}"/>
    <dgm:cxn modelId="{CD201286-31D3-4E93-9DC2-C8C151E6C343}" srcId="{1BD03BAB-C955-4DB8-9A5E-3FE3771D4B29}" destId="{7F26D65E-B85C-4102-9FB5-417B2F5A2FCC}" srcOrd="1" destOrd="0" parTransId="{C23AD5CC-2908-43F8-99F2-2A1F9833C6E0}" sibTransId="{B86AA5CF-F17F-4D04-95B1-0FD18EFAF571}"/>
    <dgm:cxn modelId="{6C5AE69E-ECBA-4504-A0DD-F8E605004C70}" srcId="{697DDD44-86A8-4C23-AF24-53B4196A395A}" destId="{E6A0FB63-A474-4DEF-B54A-4EC04B884C30}" srcOrd="0" destOrd="0" parTransId="{213FB869-1E75-433D-8952-B0FDDB76AB03}" sibTransId="{E9DA8FCE-14B0-4488-8990-55D67B267E9C}"/>
    <dgm:cxn modelId="{E60026A6-5308-437D-97DB-39D8837A0132}" srcId="{E6A0FB63-A474-4DEF-B54A-4EC04B884C30}" destId="{773C919B-168F-403D-AD35-F90BA797A979}" srcOrd="1" destOrd="0" parTransId="{79FBD8AC-4007-453F-8F05-3A7BFD36D774}" sibTransId="{0A5D0852-2BBC-4188-8AE4-AD791064AF7E}"/>
    <dgm:cxn modelId="{05B417B2-0DE9-4E19-AF10-33923B58BF4C}" type="presOf" srcId="{DCE1DAF8-72C5-4CBB-850C-3A4CA4099C75}" destId="{A999FD7A-7D82-41F3-89CD-37AD3314E6D4}" srcOrd="0" destOrd="0" presId="urn:microsoft.com/office/officeart/2018/2/layout/IconVerticalSolidList"/>
    <dgm:cxn modelId="{7D24F5B2-C0AD-4C1F-B3CF-CE4441B0332E}" srcId="{6015B086-1958-4DC7-990A-FA67642C54A6}" destId="{30C2AED9-6B33-46FD-A578-338B21891EDC}" srcOrd="1" destOrd="0" parTransId="{D929974D-7FCD-4F05-A9C6-E3894C8C3E53}" sibTransId="{B457A86A-3D2E-46C2-ABBA-A1DF2EB62A91}"/>
    <dgm:cxn modelId="{2DD2FFBB-3F0D-4980-B697-2B7AF59EC5DE}" type="presOf" srcId="{697DDD44-86A8-4C23-AF24-53B4196A395A}" destId="{0CD6F842-9C51-4029-BB26-F7055C23E9D4}" srcOrd="0" destOrd="0" presId="urn:microsoft.com/office/officeart/2018/2/layout/IconVerticalSolidList"/>
    <dgm:cxn modelId="{BD4B83C2-283D-4FD2-BCBE-A832C204F2CC}" srcId="{1BD03BAB-C955-4DB8-9A5E-3FE3771D4B29}" destId="{BA87C449-501B-4BEF-8E06-1BAB7B07B396}" srcOrd="2" destOrd="0" parTransId="{85974BA3-6805-4AF3-BFBA-90CB4B7E48AC}" sibTransId="{39F429EF-623C-4575-82FE-640F7ABEA5D4}"/>
    <dgm:cxn modelId="{30EFB0CB-5C67-4973-B9E9-2770EA1CF04A}" type="presOf" srcId="{BA87C449-501B-4BEF-8E06-1BAB7B07B396}" destId="{360CB1C4-7B98-4690-9892-86E49979881E}" srcOrd="0" destOrd="2" presId="urn:microsoft.com/office/officeart/2018/2/layout/IconVerticalSolidList"/>
    <dgm:cxn modelId="{A02A21CC-918C-4DC7-BC20-A78072B1F95C}" type="presOf" srcId="{1BD03BAB-C955-4DB8-9A5E-3FE3771D4B29}" destId="{D09A382F-8AFB-481A-9468-281BE8617EE7}" srcOrd="0" destOrd="0" presId="urn:microsoft.com/office/officeart/2018/2/layout/IconVerticalSolidList"/>
    <dgm:cxn modelId="{1D5030FF-22AA-4DA8-81E6-64E7D7D2B18D}" srcId="{697DDD44-86A8-4C23-AF24-53B4196A395A}" destId="{1BD03BAB-C955-4DB8-9A5E-3FE3771D4B29}" srcOrd="1" destOrd="0" parTransId="{D0F73642-D3D5-4627-B861-9FCD92F9ED92}" sibTransId="{E288B7B4-4F8F-4386-AD5F-E25CEFC2828F}"/>
    <dgm:cxn modelId="{F970023A-4F8B-4756-9353-7384DF8A331D}" type="presParOf" srcId="{0CD6F842-9C51-4029-BB26-F7055C23E9D4}" destId="{6B412C3E-3D1B-49B0-B6BF-2BF2C3F92FB1}" srcOrd="0" destOrd="0" presId="urn:microsoft.com/office/officeart/2018/2/layout/IconVerticalSolidList"/>
    <dgm:cxn modelId="{154180E4-018E-4375-9147-C6298D6DE20C}" type="presParOf" srcId="{6B412C3E-3D1B-49B0-B6BF-2BF2C3F92FB1}" destId="{E21E6E1D-0FF2-49FC-B945-2E43A991CFD5}" srcOrd="0" destOrd="0" presId="urn:microsoft.com/office/officeart/2018/2/layout/IconVerticalSolidList"/>
    <dgm:cxn modelId="{DDFBE1AE-3AF5-47AC-818C-E51AE005AF32}" type="presParOf" srcId="{6B412C3E-3D1B-49B0-B6BF-2BF2C3F92FB1}" destId="{CF21D774-8AEA-4D03-8275-07D9DB138D0E}" srcOrd="1" destOrd="0" presId="urn:microsoft.com/office/officeart/2018/2/layout/IconVerticalSolidList"/>
    <dgm:cxn modelId="{8ECEBC15-DB51-4816-8057-A609CEB4EAB0}" type="presParOf" srcId="{6B412C3E-3D1B-49B0-B6BF-2BF2C3F92FB1}" destId="{A902683D-FE5B-42B6-AC5B-DCA6369D3094}" srcOrd="2" destOrd="0" presId="urn:microsoft.com/office/officeart/2018/2/layout/IconVerticalSolidList"/>
    <dgm:cxn modelId="{3B675F19-4E15-460B-8472-0EA7CEE05775}" type="presParOf" srcId="{6B412C3E-3D1B-49B0-B6BF-2BF2C3F92FB1}" destId="{2FE95882-01E8-40CB-A8A0-C6B8D90FE411}" srcOrd="3" destOrd="0" presId="urn:microsoft.com/office/officeart/2018/2/layout/IconVerticalSolidList"/>
    <dgm:cxn modelId="{4D7E458A-A36A-43A1-B47B-8DDB1001EFC9}" type="presParOf" srcId="{6B412C3E-3D1B-49B0-B6BF-2BF2C3F92FB1}" destId="{A999FD7A-7D82-41F3-89CD-37AD3314E6D4}" srcOrd="4" destOrd="0" presId="urn:microsoft.com/office/officeart/2018/2/layout/IconVerticalSolidList"/>
    <dgm:cxn modelId="{4B227689-C623-42C6-A9F7-D0BFB21872C6}" type="presParOf" srcId="{0CD6F842-9C51-4029-BB26-F7055C23E9D4}" destId="{BA834072-D7B3-497C-84A6-36C863AA6094}" srcOrd="1" destOrd="0" presId="urn:microsoft.com/office/officeart/2018/2/layout/IconVerticalSolidList"/>
    <dgm:cxn modelId="{D2275AE8-E3B6-43D0-BAAD-BB1385DF881E}" type="presParOf" srcId="{0CD6F842-9C51-4029-BB26-F7055C23E9D4}" destId="{8C4FCE7D-3173-4EF9-90F4-EC0CFE4D0B2F}" srcOrd="2" destOrd="0" presId="urn:microsoft.com/office/officeart/2018/2/layout/IconVerticalSolidList"/>
    <dgm:cxn modelId="{D4973EBA-C5E9-4CC5-BA51-F3BA09A1419F}" type="presParOf" srcId="{8C4FCE7D-3173-4EF9-90F4-EC0CFE4D0B2F}" destId="{5E651EF2-4658-451D-809F-40DB083E1EBE}" srcOrd="0" destOrd="0" presId="urn:microsoft.com/office/officeart/2018/2/layout/IconVerticalSolidList"/>
    <dgm:cxn modelId="{7EA53417-36BF-4E46-9A7E-F74B6D39B0DF}" type="presParOf" srcId="{8C4FCE7D-3173-4EF9-90F4-EC0CFE4D0B2F}" destId="{CE37476E-B144-4246-BA69-FA7766CC4061}" srcOrd="1" destOrd="0" presId="urn:microsoft.com/office/officeart/2018/2/layout/IconVerticalSolidList"/>
    <dgm:cxn modelId="{AC343884-BA9E-489F-97B8-FB87D5E9F7C5}" type="presParOf" srcId="{8C4FCE7D-3173-4EF9-90F4-EC0CFE4D0B2F}" destId="{FC8A60F1-0562-4C39-88F6-61983E811744}" srcOrd="2" destOrd="0" presId="urn:microsoft.com/office/officeart/2018/2/layout/IconVerticalSolidList"/>
    <dgm:cxn modelId="{BE5609B7-F803-4960-B70F-D71C6F0FF9EF}" type="presParOf" srcId="{8C4FCE7D-3173-4EF9-90F4-EC0CFE4D0B2F}" destId="{D09A382F-8AFB-481A-9468-281BE8617EE7}" srcOrd="3" destOrd="0" presId="urn:microsoft.com/office/officeart/2018/2/layout/IconVerticalSolidList"/>
    <dgm:cxn modelId="{B5551566-BF4C-43BB-933F-532B3EC16BDB}" type="presParOf" srcId="{8C4FCE7D-3173-4EF9-90F4-EC0CFE4D0B2F}" destId="{360CB1C4-7B98-4690-9892-86E49979881E}" srcOrd="4" destOrd="0" presId="urn:microsoft.com/office/officeart/2018/2/layout/IconVerticalSolidList"/>
    <dgm:cxn modelId="{004D54C4-95E7-4443-87C1-955A4B351DE2}" type="presParOf" srcId="{0CD6F842-9C51-4029-BB26-F7055C23E9D4}" destId="{F1EA9D86-A6F6-48AD-A064-6A0D13CF8290}" srcOrd="3" destOrd="0" presId="urn:microsoft.com/office/officeart/2018/2/layout/IconVerticalSolidList"/>
    <dgm:cxn modelId="{B854F086-13E0-47B4-9948-696F4BF30926}" type="presParOf" srcId="{0CD6F842-9C51-4029-BB26-F7055C23E9D4}" destId="{CF67C2FC-430F-4FD4-B837-8B718D2CFE52}" srcOrd="4" destOrd="0" presId="urn:microsoft.com/office/officeart/2018/2/layout/IconVerticalSolidList"/>
    <dgm:cxn modelId="{F6AAE2E8-F230-40CE-B3CE-0BAE7992D7B6}" type="presParOf" srcId="{CF67C2FC-430F-4FD4-B837-8B718D2CFE52}" destId="{183EE080-9A5A-4DEE-A4CD-D0BDA392A8B3}" srcOrd="0" destOrd="0" presId="urn:microsoft.com/office/officeart/2018/2/layout/IconVerticalSolidList"/>
    <dgm:cxn modelId="{861587C6-8672-4080-83ED-94DD1786FA2F}" type="presParOf" srcId="{CF67C2FC-430F-4FD4-B837-8B718D2CFE52}" destId="{74D9F8BF-60CA-48AC-BF91-CF1FFD229EB6}" srcOrd="1" destOrd="0" presId="urn:microsoft.com/office/officeart/2018/2/layout/IconVerticalSolidList"/>
    <dgm:cxn modelId="{03C90D0C-896D-418B-A584-52C6B53E13D8}" type="presParOf" srcId="{CF67C2FC-430F-4FD4-B837-8B718D2CFE52}" destId="{44D0BCEE-FC73-4BDD-8017-52159504987A}" srcOrd="2" destOrd="0" presId="urn:microsoft.com/office/officeart/2018/2/layout/IconVerticalSolidList"/>
    <dgm:cxn modelId="{FA494E15-3F96-4861-90E7-88517AB45B16}" type="presParOf" srcId="{CF67C2FC-430F-4FD4-B837-8B718D2CFE52}" destId="{D03E8FEC-D25E-45A8-A1C2-294A29F567DE}" srcOrd="3" destOrd="0" presId="urn:microsoft.com/office/officeart/2018/2/layout/IconVerticalSolidList"/>
    <dgm:cxn modelId="{A4FA8093-7A12-4EF7-B5D4-658845E8FA0B}" type="presParOf" srcId="{CF67C2FC-430F-4FD4-B837-8B718D2CFE52}" destId="{932279AF-E878-4A8A-ADF9-D9F37C721A7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1E6E1D-0FF2-49FC-B945-2E43A991CFD5}">
      <dsp:nvSpPr>
        <dsp:cNvPr id="0" name=""/>
        <dsp:cNvSpPr/>
      </dsp:nvSpPr>
      <dsp:spPr>
        <a:xfrm>
          <a:off x="0" y="691"/>
          <a:ext cx="6136348" cy="16181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21D774-8AEA-4D03-8275-07D9DB138D0E}">
      <dsp:nvSpPr>
        <dsp:cNvPr id="0" name=""/>
        <dsp:cNvSpPr/>
      </dsp:nvSpPr>
      <dsp:spPr>
        <a:xfrm>
          <a:off x="489497" y="364780"/>
          <a:ext cx="889994" cy="8899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E95882-01E8-40CB-A8A0-C6B8D90FE411}">
      <dsp:nvSpPr>
        <dsp:cNvPr id="0" name=""/>
        <dsp:cNvSpPr/>
      </dsp:nvSpPr>
      <dsp:spPr>
        <a:xfrm>
          <a:off x="1868988" y="691"/>
          <a:ext cx="2761356" cy="161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57" tIns="171257" rIns="171257" bIns="171257" numCol="1" spcCol="1270" anchor="ctr" anchorCtr="0">
          <a:noAutofit/>
        </a:bodyPr>
        <a:lstStyle/>
        <a:p>
          <a:pPr marL="0" lvl="0" indent="0" algn="l" defTabSz="1111250">
            <a:lnSpc>
              <a:spcPct val="90000"/>
            </a:lnSpc>
            <a:spcBef>
              <a:spcPct val="0"/>
            </a:spcBef>
            <a:spcAft>
              <a:spcPct val="35000"/>
            </a:spcAft>
            <a:buNone/>
          </a:pPr>
          <a:r>
            <a:rPr lang="en-US" sz="2500" kern="1200"/>
            <a:t>Setting Design</a:t>
          </a:r>
        </a:p>
      </dsp:txBody>
      <dsp:txXfrm>
        <a:off x="1868988" y="691"/>
        <a:ext cx="2761356" cy="1618172"/>
      </dsp:txXfrm>
    </dsp:sp>
    <dsp:sp modelId="{A999FD7A-7D82-41F3-89CD-37AD3314E6D4}">
      <dsp:nvSpPr>
        <dsp:cNvPr id="0" name=""/>
        <dsp:cNvSpPr/>
      </dsp:nvSpPr>
      <dsp:spPr>
        <a:xfrm>
          <a:off x="4630345" y="691"/>
          <a:ext cx="1506002" cy="161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57" tIns="171257" rIns="171257" bIns="171257" numCol="1" spcCol="1270" anchor="ctr" anchorCtr="0">
          <a:noAutofit/>
        </a:bodyPr>
        <a:lstStyle/>
        <a:p>
          <a:pPr marL="0" lvl="0" indent="0" algn="l" defTabSz="622300">
            <a:lnSpc>
              <a:spcPct val="90000"/>
            </a:lnSpc>
            <a:spcBef>
              <a:spcPct val="0"/>
            </a:spcBef>
            <a:spcAft>
              <a:spcPct val="35000"/>
            </a:spcAft>
            <a:buNone/>
          </a:pPr>
          <a:r>
            <a:rPr lang="en-US" sz="1400" kern="1200"/>
            <a:t>Labels made by creators</a:t>
          </a:r>
        </a:p>
        <a:p>
          <a:pPr marL="0" lvl="0" indent="0" algn="l" defTabSz="622300">
            <a:lnSpc>
              <a:spcPct val="90000"/>
            </a:lnSpc>
            <a:spcBef>
              <a:spcPct val="0"/>
            </a:spcBef>
            <a:spcAft>
              <a:spcPct val="35000"/>
            </a:spcAft>
            <a:buNone/>
          </a:pPr>
          <a:r>
            <a:rPr lang="en-US" sz="1400" kern="1200"/>
            <a:t>Number of relevant events</a:t>
          </a:r>
        </a:p>
      </dsp:txBody>
      <dsp:txXfrm>
        <a:off x="4630345" y="691"/>
        <a:ext cx="1506002" cy="1618172"/>
      </dsp:txXfrm>
    </dsp:sp>
    <dsp:sp modelId="{5E651EF2-4658-451D-809F-40DB083E1EBE}">
      <dsp:nvSpPr>
        <dsp:cNvPr id="0" name=""/>
        <dsp:cNvSpPr/>
      </dsp:nvSpPr>
      <dsp:spPr>
        <a:xfrm>
          <a:off x="0" y="2023406"/>
          <a:ext cx="6136348" cy="16181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37476E-B144-4246-BA69-FA7766CC4061}">
      <dsp:nvSpPr>
        <dsp:cNvPr id="0" name=""/>
        <dsp:cNvSpPr/>
      </dsp:nvSpPr>
      <dsp:spPr>
        <a:xfrm>
          <a:off x="489497" y="2387495"/>
          <a:ext cx="889994" cy="8899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9A382F-8AFB-481A-9468-281BE8617EE7}">
      <dsp:nvSpPr>
        <dsp:cNvPr id="0" name=""/>
        <dsp:cNvSpPr/>
      </dsp:nvSpPr>
      <dsp:spPr>
        <a:xfrm>
          <a:off x="1868988" y="2023406"/>
          <a:ext cx="2761356" cy="161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57" tIns="171257" rIns="171257" bIns="171257" numCol="1" spcCol="1270" anchor="ctr" anchorCtr="0">
          <a:noAutofit/>
        </a:bodyPr>
        <a:lstStyle/>
        <a:p>
          <a:pPr marL="0" lvl="0" indent="0" algn="l" defTabSz="1111250">
            <a:lnSpc>
              <a:spcPct val="90000"/>
            </a:lnSpc>
            <a:spcBef>
              <a:spcPct val="0"/>
            </a:spcBef>
            <a:spcAft>
              <a:spcPct val="35000"/>
            </a:spcAft>
            <a:buNone/>
          </a:pPr>
          <a:r>
            <a:rPr lang="en-US" sz="2500" kern="1200"/>
            <a:t>Self-Report</a:t>
          </a:r>
        </a:p>
      </dsp:txBody>
      <dsp:txXfrm>
        <a:off x="1868988" y="2023406"/>
        <a:ext cx="2761356" cy="1618172"/>
      </dsp:txXfrm>
    </dsp:sp>
    <dsp:sp modelId="{360CB1C4-7B98-4690-9892-86E49979881E}">
      <dsp:nvSpPr>
        <dsp:cNvPr id="0" name=""/>
        <dsp:cNvSpPr/>
      </dsp:nvSpPr>
      <dsp:spPr>
        <a:xfrm>
          <a:off x="4630345" y="2023406"/>
          <a:ext cx="1506002" cy="161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57" tIns="171257" rIns="171257" bIns="171257" numCol="1" spcCol="1270" anchor="ctr" anchorCtr="0">
          <a:noAutofit/>
        </a:bodyPr>
        <a:lstStyle/>
        <a:p>
          <a:pPr marL="0" lvl="0" indent="0" algn="l" defTabSz="622300">
            <a:lnSpc>
              <a:spcPct val="90000"/>
            </a:lnSpc>
            <a:spcBef>
              <a:spcPct val="0"/>
            </a:spcBef>
            <a:spcAft>
              <a:spcPct val="35000"/>
            </a:spcAft>
            <a:buNone/>
          </a:pPr>
          <a:r>
            <a:rPr lang="en-US" sz="1400" kern="1200"/>
            <a:t>State STAI</a:t>
          </a:r>
        </a:p>
        <a:p>
          <a:pPr marL="0" lvl="0" indent="0" algn="l" defTabSz="622300">
            <a:lnSpc>
              <a:spcPct val="90000"/>
            </a:lnSpc>
            <a:spcBef>
              <a:spcPct val="0"/>
            </a:spcBef>
            <a:spcAft>
              <a:spcPct val="35000"/>
            </a:spcAft>
            <a:buNone/>
          </a:pPr>
          <a:r>
            <a:rPr lang="en-US" sz="1400" kern="1200"/>
            <a:t>Custom Measures</a:t>
          </a:r>
        </a:p>
        <a:p>
          <a:pPr marL="0" lvl="0" indent="0" algn="l" defTabSz="622300">
            <a:lnSpc>
              <a:spcPct val="90000"/>
            </a:lnSpc>
            <a:spcBef>
              <a:spcPct val="0"/>
            </a:spcBef>
            <a:spcAft>
              <a:spcPct val="35000"/>
            </a:spcAft>
            <a:buNone/>
          </a:pPr>
          <a:r>
            <a:rPr lang="en-US" sz="1400" kern="1200"/>
            <a:t>Cognitive Load (indirectly)</a:t>
          </a:r>
        </a:p>
      </dsp:txBody>
      <dsp:txXfrm>
        <a:off x="4630345" y="2023406"/>
        <a:ext cx="1506002" cy="1618172"/>
      </dsp:txXfrm>
    </dsp:sp>
    <dsp:sp modelId="{183EE080-9A5A-4DEE-A4CD-D0BDA392A8B3}">
      <dsp:nvSpPr>
        <dsp:cNvPr id="0" name=""/>
        <dsp:cNvSpPr/>
      </dsp:nvSpPr>
      <dsp:spPr>
        <a:xfrm>
          <a:off x="0" y="4046122"/>
          <a:ext cx="6136348" cy="16181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D9F8BF-60CA-48AC-BF91-CF1FFD229EB6}">
      <dsp:nvSpPr>
        <dsp:cNvPr id="0" name=""/>
        <dsp:cNvSpPr/>
      </dsp:nvSpPr>
      <dsp:spPr>
        <a:xfrm>
          <a:off x="489497" y="4410210"/>
          <a:ext cx="889994" cy="8899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3E8FEC-D25E-45A8-A1C2-294A29F567DE}">
      <dsp:nvSpPr>
        <dsp:cNvPr id="0" name=""/>
        <dsp:cNvSpPr/>
      </dsp:nvSpPr>
      <dsp:spPr>
        <a:xfrm>
          <a:off x="1868988" y="4046122"/>
          <a:ext cx="2761356" cy="161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57" tIns="171257" rIns="171257" bIns="171257" numCol="1" spcCol="1270" anchor="ctr" anchorCtr="0">
          <a:noAutofit/>
        </a:bodyPr>
        <a:lstStyle/>
        <a:p>
          <a:pPr marL="0" lvl="0" indent="0" algn="l" defTabSz="1111250">
            <a:lnSpc>
              <a:spcPct val="90000"/>
            </a:lnSpc>
            <a:spcBef>
              <a:spcPct val="0"/>
            </a:spcBef>
            <a:spcAft>
              <a:spcPct val="35000"/>
            </a:spcAft>
            <a:buNone/>
          </a:pPr>
          <a:r>
            <a:rPr lang="en-US" sz="2500" kern="1200"/>
            <a:t>Physiology</a:t>
          </a:r>
        </a:p>
      </dsp:txBody>
      <dsp:txXfrm>
        <a:off x="1868988" y="4046122"/>
        <a:ext cx="2761356" cy="1618172"/>
      </dsp:txXfrm>
    </dsp:sp>
    <dsp:sp modelId="{932279AF-E878-4A8A-ADF9-D9F37C721A76}">
      <dsp:nvSpPr>
        <dsp:cNvPr id="0" name=""/>
        <dsp:cNvSpPr/>
      </dsp:nvSpPr>
      <dsp:spPr>
        <a:xfrm>
          <a:off x="4630345" y="4046122"/>
          <a:ext cx="1506002" cy="161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57" tIns="171257" rIns="171257" bIns="171257" numCol="1" spcCol="1270" anchor="ctr" anchorCtr="0">
          <a:noAutofit/>
        </a:bodyPr>
        <a:lstStyle/>
        <a:p>
          <a:pPr marL="0" lvl="0" indent="0" algn="l" defTabSz="622300">
            <a:lnSpc>
              <a:spcPct val="90000"/>
            </a:lnSpc>
            <a:spcBef>
              <a:spcPct val="0"/>
            </a:spcBef>
            <a:spcAft>
              <a:spcPct val="35000"/>
            </a:spcAft>
            <a:buNone/>
          </a:pPr>
          <a:r>
            <a:rPr lang="en-US" sz="1400" kern="1200"/>
            <a:t>Increased Heart Rate</a:t>
          </a:r>
        </a:p>
        <a:p>
          <a:pPr marL="0" lvl="0" indent="0" algn="l" defTabSz="622300">
            <a:lnSpc>
              <a:spcPct val="90000"/>
            </a:lnSpc>
            <a:spcBef>
              <a:spcPct val="0"/>
            </a:spcBef>
            <a:spcAft>
              <a:spcPct val="35000"/>
            </a:spcAft>
            <a:buNone/>
          </a:pPr>
          <a:r>
            <a:rPr lang="en-US" sz="1400" kern="1200"/>
            <a:t>Decreased Heart Rate Variability</a:t>
          </a:r>
        </a:p>
      </dsp:txBody>
      <dsp:txXfrm>
        <a:off x="4630345" y="4046122"/>
        <a:ext cx="1506002" cy="161817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EC48A0-4AF8-472C-A69E-C2CB46592833}" type="datetimeFigureOut">
              <a:rPr lang="en-US" smtClean="0"/>
              <a:t>11/28/2023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7D205A-A210-4D70-A5A7-4AE9F5805460}" type="slidenum">
              <a:rPr lang="en-US" smtClean="0"/>
              <a:t>‹#›</a:t>
            </a:fld>
            <a:endParaRPr lang="en-US"/>
          </a:p>
        </p:txBody>
      </p:sp>
    </p:spTree>
    <p:extLst>
      <p:ext uri="{BB962C8B-B14F-4D97-AF65-F5344CB8AC3E}">
        <p14:creationId xmlns:p14="http://schemas.microsoft.com/office/powerpoint/2010/main" val="18198212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don’t have much time so I’m just going to hop right into it</a:t>
            </a:r>
          </a:p>
        </p:txBody>
      </p:sp>
      <p:sp>
        <p:nvSpPr>
          <p:cNvPr id="4" name="Slide Number Placeholder 3"/>
          <p:cNvSpPr>
            <a:spLocks noGrp="1"/>
          </p:cNvSpPr>
          <p:nvPr>
            <p:ph type="sldNum" sz="quarter" idx="5"/>
          </p:nvPr>
        </p:nvSpPr>
        <p:spPr/>
        <p:txBody>
          <a:bodyPr/>
          <a:lstStyle/>
          <a:p>
            <a:fld id="{737D205A-A210-4D70-A5A7-4AE9F5805460}" type="slidenum">
              <a:rPr lang="en-US" smtClean="0"/>
              <a:t>1</a:t>
            </a:fld>
            <a:endParaRPr lang="en-US"/>
          </a:p>
        </p:txBody>
      </p:sp>
    </p:spTree>
    <p:extLst>
      <p:ext uri="{BB962C8B-B14F-4D97-AF65-F5344CB8AC3E}">
        <p14:creationId xmlns:p14="http://schemas.microsoft.com/office/powerpoint/2010/main" val="335126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10</a:t>
            </a:fld>
            <a:endParaRPr lang="en-US"/>
          </a:p>
        </p:txBody>
      </p:sp>
    </p:spTree>
    <p:extLst>
      <p:ext uri="{BB962C8B-B14F-4D97-AF65-F5344CB8AC3E}">
        <p14:creationId xmlns:p14="http://schemas.microsoft.com/office/powerpoint/2010/main" val="1762698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11</a:t>
            </a:fld>
            <a:endParaRPr lang="en-US"/>
          </a:p>
        </p:txBody>
      </p:sp>
    </p:spTree>
    <p:extLst>
      <p:ext uri="{BB962C8B-B14F-4D97-AF65-F5344CB8AC3E}">
        <p14:creationId xmlns:p14="http://schemas.microsoft.com/office/powerpoint/2010/main" val="2674772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 the first thing we did in 2019 was a pilot study in which participants traversed the full 45 minute haunted house experience</a:t>
            </a:r>
          </a:p>
          <a:p>
            <a:endParaRPr lang="en-US" dirty="0"/>
          </a:p>
          <a:p>
            <a:r>
              <a:rPr lang="en-US" dirty="0"/>
              <a:t>We based our a priori power analysis on the most conservative effect size that we could observe at the time, </a:t>
            </a:r>
          </a:p>
          <a:p>
            <a:endParaRPr lang="en-US" dirty="0"/>
          </a:p>
          <a:p>
            <a:r>
              <a:rPr lang="en-US" dirty="0"/>
              <a:t>which suggested that we should be able to sufficiently power this study with just 18 participants.</a:t>
            </a:r>
          </a:p>
          <a:p>
            <a:endParaRPr lang="en-US" dirty="0"/>
          </a:p>
          <a:p>
            <a:r>
              <a:rPr lang="en-US" dirty="0"/>
              <a:t>Obviously given the additional complications </a:t>
            </a:r>
          </a:p>
          <a:p>
            <a:endParaRPr lang="en-US" dirty="0"/>
          </a:p>
          <a:p>
            <a:r>
              <a:rPr lang="en-US" dirty="0"/>
              <a:t>and the fact that others had questions that required greater power, </a:t>
            </a:r>
          </a:p>
          <a:p>
            <a:endParaRPr lang="en-US" dirty="0"/>
          </a:p>
          <a:p>
            <a:r>
              <a:rPr lang="en-US" dirty="0"/>
              <a:t>we aimed for 60 participants and got 58. </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12</a:t>
            </a:fld>
            <a:endParaRPr lang="en-US"/>
          </a:p>
        </p:txBody>
      </p:sp>
    </p:spTree>
    <p:extLst>
      <p:ext uri="{BB962C8B-B14F-4D97-AF65-F5344CB8AC3E}">
        <p14:creationId xmlns:p14="http://schemas.microsoft.com/office/powerpoint/2010/main" val="35332283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participants were given minimal instructions and information before entering the haunted house. </a:t>
            </a:r>
          </a:p>
        </p:txBody>
      </p:sp>
      <p:sp>
        <p:nvSpPr>
          <p:cNvPr id="4" name="Slide Number Placeholder 3"/>
          <p:cNvSpPr>
            <a:spLocks noGrp="1"/>
          </p:cNvSpPr>
          <p:nvPr>
            <p:ph type="sldNum" sz="quarter" idx="5"/>
          </p:nvPr>
        </p:nvSpPr>
        <p:spPr/>
        <p:txBody>
          <a:bodyPr/>
          <a:lstStyle/>
          <a:p>
            <a:fld id="{737D205A-A210-4D70-A5A7-4AE9F5805460}" type="slidenum">
              <a:rPr lang="en-US" smtClean="0"/>
              <a:t>13</a:t>
            </a:fld>
            <a:endParaRPr lang="en-US"/>
          </a:p>
        </p:txBody>
      </p:sp>
    </p:spTree>
    <p:extLst>
      <p:ext uri="{BB962C8B-B14F-4D97-AF65-F5344CB8AC3E}">
        <p14:creationId xmlns:p14="http://schemas.microsoft.com/office/powerpoint/2010/main" val="2806704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Emotion regulation was never mentioned and participants were not trained in strategies </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14</a:t>
            </a:fld>
            <a:endParaRPr lang="en-US"/>
          </a:p>
        </p:txBody>
      </p:sp>
    </p:spTree>
    <p:extLst>
      <p:ext uri="{BB962C8B-B14F-4D97-AF65-F5344CB8AC3E}">
        <p14:creationId xmlns:p14="http://schemas.microsoft.com/office/powerpoint/2010/main" val="1388215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after the full experience, </a:t>
            </a:r>
          </a:p>
          <a:p>
            <a:endParaRPr lang="en-US" dirty="0"/>
          </a:p>
          <a:p>
            <a:r>
              <a:rPr lang="en-US" dirty="0"/>
              <a:t>participants were asked to self-identify ten events from the haunted house </a:t>
            </a:r>
          </a:p>
          <a:p>
            <a:endParaRPr lang="en-US" dirty="0"/>
          </a:p>
          <a:p>
            <a:r>
              <a:rPr lang="en-US" dirty="0"/>
              <a:t>that were most emotionally salient to them</a:t>
            </a:r>
          </a:p>
        </p:txBody>
      </p:sp>
      <p:sp>
        <p:nvSpPr>
          <p:cNvPr id="4" name="Slide Number Placeholder 3"/>
          <p:cNvSpPr>
            <a:spLocks noGrp="1"/>
          </p:cNvSpPr>
          <p:nvPr>
            <p:ph type="sldNum" sz="quarter" idx="5"/>
          </p:nvPr>
        </p:nvSpPr>
        <p:spPr/>
        <p:txBody>
          <a:bodyPr/>
          <a:lstStyle/>
          <a:p>
            <a:fld id="{737D205A-A210-4D70-A5A7-4AE9F5805460}" type="slidenum">
              <a:rPr lang="en-US" smtClean="0"/>
              <a:t>15</a:t>
            </a:fld>
            <a:endParaRPr lang="en-US"/>
          </a:p>
        </p:txBody>
      </p:sp>
    </p:spTree>
    <p:extLst>
      <p:ext uri="{BB962C8B-B14F-4D97-AF65-F5344CB8AC3E}">
        <p14:creationId xmlns:p14="http://schemas.microsoft.com/office/powerpoint/2010/main" val="3607767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identified which emotions they felt from 14 options sourced from the PANAS, </a:t>
            </a:r>
          </a:p>
          <a:p>
            <a:endParaRPr lang="en-US" dirty="0"/>
          </a:p>
          <a:p>
            <a:r>
              <a:rPr lang="en-US" dirty="0"/>
              <a:t>how intense they felt those emotions, </a:t>
            </a:r>
          </a:p>
          <a:p>
            <a:endParaRPr lang="en-US" dirty="0"/>
          </a:p>
          <a:p>
            <a:r>
              <a:rPr lang="en-US" dirty="0"/>
              <a:t>and then, in a free response box, </a:t>
            </a:r>
          </a:p>
          <a:p>
            <a:endParaRPr lang="en-US" dirty="0"/>
          </a:p>
          <a:p>
            <a:r>
              <a:rPr lang="en-US" dirty="0"/>
              <a:t>were asked to describe how they attempted to self-regulate those emotions if they did at all. </a:t>
            </a:r>
          </a:p>
          <a:p>
            <a:endParaRPr lang="en-US" dirty="0"/>
          </a:p>
          <a:p>
            <a:r>
              <a:rPr lang="en-US" dirty="0"/>
              <a:t>They also completed a number of individual difference measures.</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16</a:t>
            </a:fld>
            <a:endParaRPr lang="en-US"/>
          </a:p>
        </p:txBody>
      </p:sp>
    </p:spTree>
    <p:extLst>
      <p:ext uri="{BB962C8B-B14F-4D97-AF65-F5344CB8AC3E}">
        <p14:creationId xmlns:p14="http://schemas.microsoft.com/office/powerpoint/2010/main" val="1510493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strategy responses were then coded by a team of independent, </a:t>
            </a:r>
          </a:p>
          <a:p>
            <a:endParaRPr lang="en-US" dirty="0"/>
          </a:p>
          <a:p>
            <a:r>
              <a:rPr lang="en-US" dirty="0"/>
              <a:t>hypothesis-blind raters trained to identify strategies. </a:t>
            </a:r>
          </a:p>
          <a:p>
            <a:endParaRPr lang="en-US" dirty="0"/>
          </a:p>
          <a:p>
            <a:r>
              <a:rPr lang="en-US" dirty="0"/>
              <a:t>And from there what I really wanted to establish was just whether this paradigm has any legs. </a:t>
            </a:r>
          </a:p>
          <a:p>
            <a:endParaRPr lang="en-US" dirty="0"/>
          </a:p>
          <a:p>
            <a:r>
              <a:rPr lang="en-US" dirty="0"/>
              <a:t>Can we study self-regulation in this way? </a:t>
            </a:r>
          </a:p>
          <a:p>
            <a:endParaRPr lang="en-US" dirty="0"/>
          </a:p>
          <a:p>
            <a:r>
              <a:rPr lang="en-US" dirty="0"/>
              <a:t>And so what did we find?</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17</a:t>
            </a:fld>
            <a:endParaRPr lang="en-US"/>
          </a:p>
        </p:txBody>
      </p:sp>
    </p:spTree>
    <p:extLst>
      <p:ext uri="{BB962C8B-B14F-4D97-AF65-F5344CB8AC3E}">
        <p14:creationId xmlns:p14="http://schemas.microsoft.com/office/powerpoint/2010/main" val="378990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while this safety makes these situations categorically different from the threats I’d just talked about, </a:t>
            </a:r>
          </a:p>
          <a:p>
            <a:endParaRPr lang="en-US" dirty="0"/>
          </a:p>
          <a:p>
            <a:r>
              <a:rPr lang="en-US" dirty="0"/>
              <a:t>haunted house experiences incorporate all of the features that are otherwise hard to fit in a lab experiment. </a:t>
            </a:r>
          </a:p>
          <a:p>
            <a:endParaRPr lang="en-US" dirty="0"/>
          </a:p>
          <a:p>
            <a:r>
              <a:rPr lang="en-US" dirty="0"/>
              <a:t>They can be aversive, they are surprising, the events unfold over time, they often contain an ample and varied amount of auditory, visual, and sensory stimuli, and the events do not exist in isolation.</a:t>
            </a:r>
          </a:p>
          <a:p>
            <a:endParaRPr lang="en-US" dirty="0"/>
          </a:p>
          <a:p>
            <a:r>
              <a:rPr lang="en-US" dirty="0"/>
              <a:t>Here are a few examples of the sights that our participants experienced at Terror Behind the Walls, hosted at Eastern State Penitentiary in Philadelphia. </a:t>
            </a:r>
          </a:p>
        </p:txBody>
      </p:sp>
      <p:sp>
        <p:nvSpPr>
          <p:cNvPr id="4" name="Slide Number Placeholder 3"/>
          <p:cNvSpPr>
            <a:spLocks noGrp="1"/>
          </p:cNvSpPr>
          <p:nvPr>
            <p:ph type="sldNum" sz="quarter" idx="5"/>
          </p:nvPr>
        </p:nvSpPr>
        <p:spPr/>
        <p:txBody>
          <a:bodyPr/>
          <a:lstStyle/>
          <a:p>
            <a:fld id="{2BCD780D-AFF0-4875-B9AC-BABCE7BE7712}" type="slidenum">
              <a:rPr lang="en-US" smtClean="0"/>
              <a:t>18</a:t>
            </a:fld>
            <a:endParaRPr lang="en-US"/>
          </a:p>
        </p:txBody>
      </p:sp>
    </p:spTree>
    <p:extLst>
      <p:ext uri="{BB962C8B-B14F-4D97-AF65-F5344CB8AC3E}">
        <p14:creationId xmlns:p14="http://schemas.microsoft.com/office/powerpoint/2010/main" val="20464503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f797a0cfe_1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8f797a0cfe_1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200" dirty="0">
                <a:solidFill>
                  <a:schemeClr val="dk1"/>
                </a:solidFill>
              </a:rPr>
              <a:t>We chose Terror Behind the Walls as our setting for a few reasons </a:t>
            </a:r>
          </a:p>
          <a:p>
            <a:pPr marL="0" lvl="0" indent="0" algn="l" rtl="0">
              <a:lnSpc>
                <a:spcPct val="115000"/>
              </a:lnSpc>
              <a:spcBef>
                <a:spcPts val="1200"/>
              </a:spcBef>
              <a:spcAft>
                <a:spcPts val="0"/>
              </a:spcAft>
              <a:buClr>
                <a:schemeClr val="dk1"/>
              </a:buClr>
              <a:buSzPts val="1100"/>
              <a:buFont typeface="Arial"/>
              <a:buNone/>
            </a:pPr>
            <a:endParaRPr lang="en-US" sz="1200"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1200" dirty="0">
                <a:solidFill>
                  <a:schemeClr val="dk1"/>
                </a:solidFill>
              </a:rPr>
              <a:t>One, this environment can feel really overwhelming and chaotic, but it is completely controlled. Participants can feel in danger without being in any real danger</a:t>
            </a:r>
            <a:endParaRPr sz="1200" dirty="0">
              <a:solidFill>
                <a:schemeClr val="dk1"/>
              </a:solidFill>
            </a:endParaRPr>
          </a:p>
          <a:p>
            <a:pPr marL="0" lvl="0" indent="0" algn="l" rtl="0">
              <a:spcBef>
                <a:spcPts val="1200"/>
              </a:spcBef>
              <a:spcAft>
                <a:spcPts val="0"/>
              </a:spcAft>
              <a:buNone/>
            </a:pPr>
            <a:endParaRPr dirty="0"/>
          </a:p>
        </p:txBody>
      </p:sp>
    </p:spTree>
    <p:extLst>
      <p:ext uri="{BB962C8B-B14F-4D97-AF65-F5344CB8AC3E}">
        <p14:creationId xmlns:p14="http://schemas.microsoft.com/office/powerpoint/2010/main" val="1295442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Social conflict</a:t>
            </a:r>
          </a:p>
        </p:txBody>
      </p:sp>
      <p:sp>
        <p:nvSpPr>
          <p:cNvPr id="4" name="Slide Number Placeholder 3"/>
          <p:cNvSpPr>
            <a:spLocks noGrp="1"/>
          </p:cNvSpPr>
          <p:nvPr>
            <p:ph type="sldNum" sz="quarter" idx="5"/>
          </p:nvPr>
        </p:nvSpPr>
        <p:spPr/>
        <p:txBody>
          <a:bodyPr/>
          <a:lstStyle/>
          <a:p>
            <a:fld id="{737D205A-A210-4D70-A5A7-4AE9F5805460}" type="slidenum">
              <a:rPr lang="en-US" smtClean="0"/>
              <a:t>2</a:t>
            </a:fld>
            <a:endParaRPr lang="en-US"/>
          </a:p>
        </p:txBody>
      </p:sp>
    </p:spTree>
    <p:extLst>
      <p:ext uri="{BB962C8B-B14F-4D97-AF65-F5344CB8AC3E}">
        <p14:creationId xmlns:p14="http://schemas.microsoft.com/office/powerpoint/2010/main" val="37532961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f797a0cfe_1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8f797a0cfe_1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US" dirty="0"/>
              <a:t>Relatedly, it can be very easy to forget that you are participating in a study at terror behind the walls. </a:t>
            </a:r>
          </a:p>
          <a:p>
            <a:pPr marL="0" lvl="0" indent="0" algn="l" rtl="0">
              <a:spcBef>
                <a:spcPts val="1200"/>
              </a:spcBef>
              <a:spcAft>
                <a:spcPts val="0"/>
              </a:spcAft>
              <a:buNone/>
            </a:pPr>
            <a:endParaRPr lang="en-US" dirty="0"/>
          </a:p>
          <a:p>
            <a:pPr marL="0" lvl="0" indent="0" algn="l" rtl="0">
              <a:spcBef>
                <a:spcPts val="1200"/>
              </a:spcBef>
              <a:spcAft>
                <a:spcPts val="0"/>
              </a:spcAft>
              <a:buNone/>
            </a:pPr>
            <a:r>
              <a:rPr lang="en-US" dirty="0"/>
              <a:t>Because of fantastic coordination between our team and the people operating this, </a:t>
            </a:r>
          </a:p>
          <a:p>
            <a:pPr marL="0" lvl="0" indent="0" algn="l" rtl="0">
              <a:spcBef>
                <a:spcPts val="1200"/>
              </a:spcBef>
              <a:spcAft>
                <a:spcPts val="0"/>
              </a:spcAft>
              <a:buNone/>
            </a:pPr>
            <a:endParaRPr lang="en-US" dirty="0"/>
          </a:p>
          <a:p>
            <a:pPr marL="0" lvl="0" indent="0" algn="l" rtl="0">
              <a:spcBef>
                <a:spcPts val="1200"/>
              </a:spcBef>
              <a:spcAft>
                <a:spcPts val="0"/>
              </a:spcAft>
              <a:buNone/>
            </a:pPr>
            <a:r>
              <a:rPr lang="en-US" dirty="0"/>
              <a:t>we did not need a lot of researcher participant interaction during exposure</a:t>
            </a:r>
          </a:p>
          <a:p>
            <a:pPr marL="0" lvl="0" indent="0" algn="l" rtl="0">
              <a:spcBef>
                <a:spcPts val="1200"/>
              </a:spcBef>
              <a:spcAft>
                <a:spcPts val="0"/>
              </a:spcAft>
              <a:buNone/>
            </a:pPr>
            <a:endParaRPr lang="en-US" dirty="0"/>
          </a:p>
          <a:p>
            <a:pPr marL="0" lvl="0" indent="0" algn="l" rtl="0">
              <a:spcBef>
                <a:spcPts val="1200"/>
              </a:spcBef>
              <a:spcAft>
                <a:spcPts val="0"/>
              </a:spcAft>
              <a:buNone/>
            </a:pPr>
            <a:r>
              <a:rPr lang="en-US" dirty="0"/>
              <a:t>And our participants could focus on trying to have as typical of a response as the situation would allow</a:t>
            </a:r>
            <a:endParaRPr dirty="0"/>
          </a:p>
        </p:txBody>
      </p:sp>
    </p:spTree>
    <p:extLst>
      <p:ext uri="{BB962C8B-B14F-4D97-AF65-F5344CB8AC3E}">
        <p14:creationId xmlns:p14="http://schemas.microsoft.com/office/powerpoint/2010/main" val="14877383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f797a0cfe_1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8f797a0cfe_1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200" dirty="0">
                <a:solidFill>
                  <a:schemeClr val="dk1"/>
                </a:solidFill>
              </a:rPr>
              <a:t>We did not need to worry about significant variance in participant experiences</a:t>
            </a:r>
          </a:p>
          <a:p>
            <a:pPr marL="0" lvl="0" indent="0" algn="l" rtl="0">
              <a:lnSpc>
                <a:spcPct val="115000"/>
              </a:lnSpc>
              <a:spcBef>
                <a:spcPts val="1200"/>
              </a:spcBef>
              <a:spcAft>
                <a:spcPts val="0"/>
              </a:spcAft>
              <a:buClr>
                <a:schemeClr val="dk1"/>
              </a:buClr>
              <a:buSzPts val="1100"/>
              <a:buFont typeface="Arial"/>
              <a:buNone/>
            </a:pPr>
            <a:endParaRPr lang="en-US" sz="1200"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1200" dirty="0">
                <a:solidFill>
                  <a:schemeClr val="dk1"/>
                </a:solidFill>
              </a:rPr>
              <a:t>The TBTW team </a:t>
            </a:r>
            <a:r>
              <a:rPr lang="en-US" dirty="0"/>
              <a:t>let our participants skip lines to ensure that </a:t>
            </a:r>
          </a:p>
          <a:p>
            <a:pPr marL="0" lvl="0" indent="0" algn="l" rtl="0">
              <a:spcBef>
                <a:spcPts val="1200"/>
              </a:spcBef>
              <a:spcAft>
                <a:spcPts val="0"/>
              </a:spcAft>
              <a:buNone/>
            </a:pPr>
            <a:endParaRPr lang="en-US" dirty="0"/>
          </a:p>
          <a:p>
            <a:pPr marL="0" lvl="0" indent="0" algn="l" rtl="0">
              <a:spcBef>
                <a:spcPts val="1200"/>
              </a:spcBef>
              <a:spcAft>
                <a:spcPts val="0"/>
              </a:spcAft>
              <a:buNone/>
            </a:pPr>
            <a:r>
              <a:rPr lang="en-US" dirty="0"/>
              <a:t>all of their highly trained professional actors were in the same marks every time</a:t>
            </a:r>
          </a:p>
        </p:txBody>
      </p:sp>
    </p:spTree>
    <p:extLst>
      <p:ext uri="{BB962C8B-B14F-4D97-AF65-F5344CB8AC3E}">
        <p14:creationId xmlns:p14="http://schemas.microsoft.com/office/powerpoint/2010/main" val="777843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22</a:t>
            </a:fld>
            <a:endParaRPr lang="en-US"/>
          </a:p>
        </p:txBody>
      </p:sp>
    </p:spTree>
    <p:extLst>
      <p:ext uri="{BB962C8B-B14F-4D97-AF65-F5344CB8AC3E}">
        <p14:creationId xmlns:p14="http://schemas.microsoft.com/office/powerpoint/2010/main" val="3388126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23</a:t>
            </a:fld>
            <a:endParaRPr lang="en-US"/>
          </a:p>
        </p:txBody>
      </p:sp>
    </p:spTree>
    <p:extLst>
      <p:ext uri="{BB962C8B-B14F-4D97-AF65-F5344CB8AC3E}">
        <p14:creationId xmlns:p14="http://schemas.microsoft.com/office/powerpoint/2010/main" val="8095470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24</a:t>
            </a:fld>
            <a:endParaRPr lang="en-US"/>
          </a:p>
        </p:txBody>
      </p:sp>
    </p:spTree>
    <p:extLst>
      <p:ext uri="{BB962C8B-B14F-4D97-AF65-F5344CB8AC3E}">
        <p14:creationId xmlns:p14="http://schemas.microsoft.com/office/powerpoint/2010/main" val="41514345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25</a:t>
            </a:fld>
            <a:endParaRPr lang="en-US"/>
          </a:p>
        </p:txBody>
      </p:sp>
    </p:spTree>
    <p:extLst>
      <p:ext uri="{BB962C8B-B14F-4D97-AF65-F5344CB8AC3E}">
        <p14:creationId xmlns:p14="http://schemas.microsoft.com/office/powerpoint/2010/main" val="24778219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26</a:t>
            </a:fld>
            <a:endParaRPr lang="en-US"/>
          </a:p>
        </p:txBody>
      </p:sp>
    </p:spTree>
    <p:extLst>
      <p:ext uri="{BB962C8B-B14F-4D97-AF65-F5344CB8AC3E}">
        <p14:creationId xmlns:p14="http://schemas.microsoft.com/office/powerpoint/2010/main" val="34268087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27</a:t>
            </a:fld>
            <a:endParaRPr lang="en-US"/>
          </a:p>
        </p:txBody>
      </p:sp>
    </p:spTree>
    <p:extLst>
      <p:ext uri="{BB962C8B-B14F-4D97-AF65-F5344CB8AC3E}">
        <p14:creationId xmlns:p14="http://schemas.microsoft.com/office/powerpoint/2010/main" val="14721207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28</a:t>
            </a:fld>
            <a:endParaRPr lang="en-US"/>
          </a:p>
        </p:txBody>
      </p:sp>
    </p:spTree>
    <p:extLst>
      <p:ext uri="{BB962C8B-B14F-4D97-AF65-F5344CB8AC3E}">
        <p14:creationId xmlns:p14="http://schemas.microsoft.com/office/powerpoint/2010/main" val="25781374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29</a:t>
            </a:fld>
            <a:endParaRPr lang="en-US"/>
          </a:p>
        </p:txBody>
      </p:sp>
    </p:spTree>
    <p:extLst>
      <p:ext uri="{BB962C8B-B14F-4D97-AF65-F5344CB8AC3E}">
        <p14:creationId xmlns:p14="http://schemas.microsoft.com/office/powerpoint/2010/main" val="1649177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Physical threat</a:t>
            </a:r>
          </a:p>
        </p:txBody>
      </p:sp>
      <p:sp>
        <p:nvSpPr>
          <p:cNvPr id="4" name="Slide Number Placeholder 3"/>
          <p:cNvSpPr>
            <a:spLocks noGrp="1"/>
          </p:cNvSpPr>
          <p:nvPr>
            <p:ph type="sldNum" sz="quarter" idx="5"/>
          </p:nvPr>
        </p:nvSpPr>
        <p:spPr/>
        <p:txBody>
          <a:bodyPr/>
          <a:lstStyle/>
          <a:p>
            <a:fld id="{737D205A-A210-4D70-A5A7-4AE9F5805460}" type="slidenum">
              <a:rPr lang="en-US" smtClean="0"/>
              <a:t>3</a:t>
            </a:fld>
            <a:endParaRPr lang="en-US"/>
          </a:p>
        </p:txBody>
      </p:sp>
    </p:spTree>
    <p:extLst>
      <p:ext uri="{BB962C8B-B14F-4D97-AF65-F5344CB8AC3E}">
        <p14:creationId xmlns:p14="http://schemas.microsoft.com/office/powerpoint/2010/main" val="17468937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time we included 118 people</a:t>
            </a:r>
          </a:p>
          <a:p>
            <a:endParaRPr lang="en-US" dirty="0"/>
          </a:p>
          <a:p>
            <a:r>
              <a:rPr lang="en-US" dirty="0"/>
              <a:t>Using observed effect from pilot</a:t>
            </a:r>
          </a:p>
          <a:p>
            <a:endParaRPr lang="en-US" dirty="0"/>
          </a:p>
          <a:p>
            <a:r>
              <a:rPr lang="en-US" dirty="0"/>
              <a:t>No time lag</a:t>
            </a:r>
          </a:p>
        </p:txBody>
      </p:sp>
      <p:sp>
        <p:nvSpPr>
          <p:cNvPr id="4" name="Slide Number Placeholder 3"/>
          <p:cNvSpPr>
            <a:spLocks noGrp="1"/>
          </p:cNvSpPr>
          <p:nvPr>
            <p:ph type="sldNum" sz="quarter" idx="5"/>
          </p:nvPr>
        </p:nvSpPr>
        <p:spPr/>
        <p:txBody>
          <a:bodyPr/>
          <a:lstStyle/>
          <a:p>
            <a:fld id="{737D205A-A210-4D70-A5A7-4AE9F5805460}" type="slidenum">
              <a:rPr lang="en-US" smtClean="0"/>
              <a:t>30</a:t>
            </a:fld>
            <a:endParaRPr lang="en-US"/>
          </a:p>
        </p:txBody>
      </p:sp>
    </p:spTree>
    <p:extLst>
      <p:ext uri="{BB962C8B-B14F-4D97-AF65-F5344CB8AC3E}">
        <p14:creationId xmlns:p14="http://schemas.microsoft.com/office/powerpoint/2010/main" val="39374362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31</a:t>
            </a:fld>
            <a:endParaRPr lang="en-US"/>
          </a:p>
        </p:txBody>
      </p:sp>
    </p:spTree>
    <p:extLst>
      <p:ext uri="{BB962C8B-B14F-4D97-AF65-F5344CB8AC3E}">
        <p14:creationId xmlns:p14="http://schemas.microsoft.com/office/powerpoint/2010/main" val="26520175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32</a:t>
            </a:fld>
            <a:endParaRPr lang="en-US"/>
          </a:p>
        </p:txBody>
      </p:sp>
    </p:spTree>
    <p:extLst>
      <p:ext uri="{BB962C8B-B14F-4D97-AF65-F5344CB8AC3E}">
        <p14:creationId xmlns:p14="http://schemas.microsoft.com/office/powerpoint/2010/main" val="39341236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33</a:t>
            </a:fld>
            <a:endParaRPr lang="en-US"/>
          </a:p>
        </p:txBody>
      </p:sp>
    </p:spTree>
    <p:extLst>
      <p:ext uri="{BB962C8B-B14F-4D97-AF65-F5344CB8AC3E}">
        <p14:creationId xmlns:p14="http://schemas.microsoft.com/office/powerpoint/2010/main" val="13231836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34</a:t>
            </a:fld>
            <a:endParaRPr lang="en-US"/>
          </a:p>
        </p:txBody>
      </p:sp>
    </p:spTree>
    <p:extLst>
      <p:ext uri="{BB962C8B-B14F-4D97-AF65-F5344CB8AC3E}">
        <p14:creationId xmlns:p14="http://schemas.microsoft.com/office/powerpoint/2010/main" val="42468124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35</a:t>
            </a:fld>
            <a:endParaRPr lang="en-US"/>
          </a:p>
        </p:txBody>
      </p:sp>
    </p:spTree>
    <p:extLst>
      <p:ext uri="{BB962C8B-B14F-4D97-AF65-F5344CB8AC3E}">
        <p14:creationId xmlns:p14="http://schemas.microsoft.com/office/powerpoint/2010/main" val="17326172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37</a:t>
            </a:fld>
            <a:endParaRPr lang="en-US"/>
          </a:p>
        </p:txBody>
      </p:sp>
    </p:spTree>
    <p:extLst>
      <p:ext uri="{BB962C8B-B14F-4D97-AF65-F5344CB8AC3E}">
        <p14:creationId xmlns:p14="http://schemas.microsoft.com/office/powerpoint/2010/main" val="16916350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38</a:t>
            </a:fld>
            <a:endParaRPr lang="en-US"/>
          </a:p>
        </p:txBody>
      </p:sp>
    </p:spTree>
    <p:extLst>
      <p:ext uri="{BB962C8B-B14F-4D97-AF65-F5344CB8AC3E}">
        <p14:creationId xmlns:p14="http://schemas.microsoft.com/office/powerpoint/2010/main" val="10749187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Idealized</a:t>
            </a:r>
          </a:p>
          <a:p>
            <a:r>
              <a:rPr lang="en-US" dirty="0"/>
              <a:t>Trained</a:t>
            </a:r>
          </a:p>
          <a:p>
            <a:r>
              <a:rPr lang="en-US" dirty="0"/>
              <a:t>Prompted</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39</a:t>
            </a:fld>
            <a:endParaRPr lang="en-US"/>
          </a:p>
        </p:txBody>
      </p:sp>
    </p:spTree>
    <p:extLst>
      <p:ext uri="{BB962C8B-B14F-4D97-AF65-F5344CB8AC3E}">
        <p14:creationId xmlns:p14="http://schemas.microsoft.com/office/powerpoint/2010/main" val="12928355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Existing somewhere in between having characteristics of each</a:t>
            </a:r>
          </a:p>
        </p:txBody>
      </p:sp>
      <p:sp>
        <p:nvSpPr>
          <p:cNvPr id="4" name="Slide Number Placeholder 3"/>
          <p:cNvSpPr>
            <a:spLocks noGrp="1"/>
          </p:cNvSpPr>
          <p:nvPr>
            <p:ph type="sldNum" sz="quarter" idx="5"/>
          </p:nvPr>
        </p:nvSpPr>
        <p:spPr/>
        <p:txBody>
          <a:bodyPr/>
          <a:lstStyle/>
          <a:p>
            <a:fld id="{737D205A-A210-4D70-A5A7-4AE9F5805460}" type="slidenum">
              <a:rPr lang="en-US" smtClean="0"/>
              <a:t>40</a:t>
            </a:fld>
            <a:endParaRPr lang="en-US"/>
          </a:p>
        </p:txBody>
      </p:sp>
    </p:spTree>
    <p:extLst>
      <p:ext uri="{BB962C8B-B14F-4D97-AF65-F5344CB8AC3E}">
        <p14:creationId xmlns:p14="http://schemas.microsoft.com/office/powerpoint/2010/main" val="92022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other emotionally evocative stimuli</a:t>
            </a:r>
          </a:p>
        </p:txBody>
      </p:sp>
      <p:sp>
        <p:nvSpPr>
          <p:cNvPr id="4" name="Slide Number Placeholder 3"/>
          <p:cNvSpPr>
            <a:spLocks noGrp="1"/>
          </p:cNvSpPr>
          <p:nvPr>
            <p:ph type="sldNum" sz="quarter" idx="5"/>
          </p:nvPr>
        </p:nvSpPr>
        <p:spPr/>
        <p:txBody>
          <a:bodyPr/>
          <a:lstStyle/>
          <a:p>
            <a:fld id="{737D205A-A210-4D70-A5A7-4AE9F5805460}" type="slidenum">
              <a:rPr lang="en-US" smtClean="0"/>
              <a:t>4</a:t>
            </a:fld>
            <a:endParaRPr lang="en-US"/>
          </a:p>
        </p:txBody>
      </p:sp>
    </p:spTree>
    <p:extLst>
      <p:ext uri="{BB962C8B-B14F-4D97-AF65-F5344CB8AC3E}">
        <p14:creationId xmlns:p14="http://schemas.microsoft.com/office/powerpoint/2010/main" val="4167515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41</a:t>
            </a:fld>
            <a:endParaRPr lang="en-US"/>
          </a:p>
        </p:txBody>
      </p:sp>
    </p:spTree>
    <p:extLst>
      <p:ext uri="{BB962C8B-B14F-4D97-AF65-F5344CB8AC3E}">
        <p14:creationId xmlns:p14="http://schemas.microsoft.com/office/powerpoint/2010/main" val="38048551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42</a:t>
            </a:fld>
            <a:endParaRPr lang="en-US"/>
          </a:p>
        </p:txBody>
      </p:sp>
    </p:spTree>
    <p:extLst>
      <p:ext uri="{BB962C8B-B14F-4D97-AF65-F5344CB8AC3E}">
        <p14:creationId xmlns:p14="http://schemas.microsoft.com/office/powerpoint/2010/main" val="19730944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43</a:t>
            </a:fld>
            <a:endParaRPr lang="en-US"/>
          </a:p>
        </p:txBody>
      </p:sp>
    </p:spTree>
    <p:extLst>
      <p:ext uri="{BB962C8B-B14F-4D97-AF65-F5344CB8AC3E}">
        <p14:creationId xmlns:p14="http://schemas.microsoft.com/office/powerpoint/2010/main" val="37328279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44</a:t>
            </a:fld>
            <a:endParaRPr lang="en-US"/>
          </a:p>
        </p:txBody>
      </p:sp>
    </p:spTree>
    <p:extLst>
      <p:ext uri="{BB962C8B-B14F-4D97-AF65-F5344CB8AC3E}">
        <p14:creationId xmlns:p14="http://schemas.microsoft.com/office/powerpoint/2010/main" val="28203703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45</a:t>
            </a:fld>
            <a:endParaRPr lang="en-US"/>
          </a:p>
        </p:txBody>
      </p:sp>
    </p:spTree>
    <p:extLst>
      <p:ext uri="{BB962C8B-B14F-4D97-AF65-F5344CB8AC3E}">
        <p14:creationId xmlns:p14="http://schemas.microsoft.com/office/powerpoint/2010/main" val="40292678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likely because Forecasters were specifically using the strategy at higher intensities; the situation which experiencers found themselves the least likely to successfully deploy distraction. </a:t>
            </a:r>
          </a:p>
          <a:p>
            <a:endParaRPr lang="en-US" dirty="0"/>
          </a:p>
          <a:p>
            <a:r>
              <a:rPr lang="en-US" dirty="0"/>
              <a:t>, which might makes sense if we have one group effectively choosing reappraisal at chance </a:t>
            </a:r>
          </a:p>
        </p:txBody>
      </p:sp>
      <p:sp>
        <p:nvSpPr>
          <p:cNvPr id="4" name="Slide Number Placeholder 3"/>
          <p:cNvSpPr>
            <a:spLocks noGrp="1"/>
          </p:cNvSpPr>
          <p:nvPr>
            <p:ph type="sldNum" sz="quarter" idx="10"/>
          </p:nvPr>
        </p:nvSpPr>
        <p:spPr/>
        <p:txBody>
          <a:bodyPr/>
          <a:lstStyle/>
          <a:p>
            <a:fld id="{737D205A-A210-4D70-A5A7-4AE9F5805460}" type="slidenum">
              <a:rPr lang="en-US" smtClean="0"/>
              <a:t>47</a:t>
            </a:fld>
            <a:endParaRPr lang="en-US"/>
          </a:p>
        </p:txBody>
      </p:sp>
    </p:spTree>
    <p:extLst>
      <p:ext uri="{BB962C8B-B14F-4D97-AF65-F5344CB8AC3E}">
        <p14:creationId xmlns:p14="http://schemas.microsoft.com/office/powerpoint/2010/main" val="24998545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likely because Forecasters were specifically using the strategy at higher intensities; the situation which experiencers found themselves the least likely to successfully deploy distraction. </a:t>
            </a:r>
          </a:p>
          <a:p>
            <a:endParaRPr lang="en-US" dirty="0"/>
          </a:p>
          <a:p>
            <a:r>
              <a:rPr lang="en-US" dirty="0"/>
              <a:t>, which might makes sense if we have one group effectively choosing reappraisal at chance </a:t>
            </a:r>
          </a:p>
        </p:txBody>
      </p:sp>
      <p:sp>
        <p:nvSpPr>
          <p:cNvPr id="4" name="Slide Number Placeholder 3"/>
          <p:cNvSpPr>
            <a:spLocks noGrp="1"/>
          </p:cNvSpPr>
          <p:nvPr>
            <p:ph type="sldNum" sz="quarter" idx="10"/>
          </p:nvPr>
        </p:nvSpPr>
        <p:spPr/>
        <p:txBody>
          <a:bodyPr/>
          <a:lstStyle/>
          <a:p>
            <a:fld id="{737D205A-A210-4D70-A5A7-4AE9F5805460}" type="slidenum">
              <a:rPr lang="en-US" smtClean="0"/>
              <a:t>48</a:t>
            </a:fld>
            <a:endParaRPr lang="en-US"/>
          </a:p>
        </p:txBody>
      </p:sp>
    </p:spTree>
    <p:extLst>
      <p:ext uri="{BB962C8B-B14F-4D97-AF65-F5344CB8AC3E}">
        <p14:creationId xmlns:p14="http://schemas.microsoft.com/office/powerpoint/2010/main" val="30381374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likely because Forecasters were specifically using the strategy at higher intensities; the situation which experiencers found themselves the least likely to successfully deploy distraction. </a:t>
            </a:r>
          </a:p>
          <a:p>
            <a:endParaRPr lang="en-US" dirty="0"/>
          </a:p>
          <a:p>
            <a:r>
              <a:rPr lang="en-US" dirty="0"/>
              <a:t>, which might makes sense if we have one group effectively choosing reappraisal at chance </a:t>
            </a:r>
          </a:p>
        </p:txBody>
      </p:sp>
      <p:sp>
        <p:nvSpPr>
          <p:cNvPr id="4" name="Slide Number Placeholder 3"/>
          <p:cNvSpPr>
            <a:spLocks noGrp="1"/>
          </p:cNvSpPr>
          <p:nvPr>
            <p:ph type="sldNum" sz="quarter" idx="10"/>
          </p:nvPr>
        </p:nvSpPr>
        <p:spPr/>
        <p:txBody>
          <a:bodyPr/>
          <a:lstStyle/>
          <a:p>
            <a:fld id="{737D205A-A210-4D70-A5A7-4AE9F5805460}" type="slidenum">
              <a:rPr lang="en-US" smtClean="0"/>
              <a:t>49</a:t>
            </a:fld>
            <a:endParaRPr lang="en-US"/>
          </a:p>
        </p:txBody>
      </p:sp>
    </p:spTree>
    <p:extLst>
      <p:ext uri="{BB962C8B-B14F-4D97-AF65-F5344CB8AC3E}">
        <p14:creationId xmlns:p14="http://schemas.microsoft.com/office/powerpoint/2010/main" val="18545701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50</a:t>
            </a:fld>
            <a:endParaRPr lang="en-US"/>
          </a:p>
        </p:txBody>
      </p:sp>
    </p:spTree>
    <p:extLst>
      <p:ext uri="{BB962C8B-B14F-4D97-AF65-F5344CB8AC3E}">
        <p14:creationId xmlns:p14="http://schemas.microsoft.com/office/powerpoint/2010/main" val="84996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51</a:t>
            </a:fld>
            <a:endParaRPr lang="en-US"/>
          </a:p>
        </p:txBody>
      </p:sp>
    </p:spTree>
    <p:extLst>
      <p:ext uri="{BB962C8B-B14F-4D97-AF65-F5344CB8AC3E}">
        <p14:creationId xmlns:p14="http://schemas.microsoft.com/office/powerpoint/2010/main" val="1216289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5</a:t>
            </a:fld>
            <a:endParaRPr lang="en-US"/>
          </a:p>
        </p:txBody>
      </p:sp>
    </p:spTree>
    <p:extLst>
      <p:ext uri="{BB962C8B-B14F-4D97-AF65-F5344CB8AC3E}">
        <p14:creationId xmlns:p14="http://schemas.microsoft.com/office/powerpoint/2010/main" val="11125311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52</a:t>
            </a:fld>
            <a:endParaRPr lang="en-US"/>
          </a:p>
        </p:txBody>
      </p:sp>
    </p:spTree>
    <p:extLst>
      <p:ext uri="{BB962C8B-B14F-4D97-AF65-F5344CB8AC3E}">
        <p14:creationId xmlns:p14="http://schemas.microsoft.com/office/powerpoint/2010/main" val="37524947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likely because Forecasters were specifically using the strategy at higher intensities; the situation which experiencers found themselves the least likely to successfully deploy distraction. </a:t>
            </a:r>
          </a:p>
          <a:p>
            <a:endParaRPr lang="en-US" dirty="0"/>
          </a:p>
          <a:p>
            <a:r>
              <a:rPr lang="en-US" dirty="0"/>
              <a:t>, which might makes sense if we have one group effectively choosing reappraisal at chance </a:t>
            </a:r>
          </a:p>
        </p:txBody>
      </p:sp>
      <p:sp>
        <p:nvSpPr>
          <p:cNvPr id="4" name="Slide Number Placeholder 3"/>
          <p:cNvSpPr>
            <a:spLocks noGrp="1"/>
          </p:cNvSpPr>
          <p:nvPr>
            <p:ph type="sldNum" sz="quarter" idx="10"/>
          </p:nvPr>
        </p:nvSpPr>
        <p:spPr/>
        <p:txBody>
          <a:bodyPr/>
          <a:lstStyle/>
          <a:p>
            <a:fld id="{737D205A-A210-4D70-A5A7-4AE9F5805460}" type="slidenum">
              <a:rPr lang="en-US" smtClean="0"/>
              <a:t>53</a:t>
            </a:fld>
            <a:endParaRPr lang="en-US"/>
          </a:p>
        </p:txBody>
      </p:sp>
    </p:spTree>
    <p:extLst>
      <p:ext uri="{BB962C8B-B14F-4D97-AF65-F5344CB8AC3E}">
        <p14:creationId xmlns:p14="http://schemas.microsoft.com/office/powerpoint/2010/main" val="39006611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likely because Forecasters were specifically using the strategy at higher intensities; the situation which experiencers found themselves the least likely to successfully deploy distraction. </a:t>
            </a:r>
          </a:p>
          <a:p>
            <a:endParaRPr lang="en-US" dirty="0"/>
          </a:p>
          <a:p>
            <a:r>
              <a:rPr lang="en-US" dirty="0"/>
              <a:t>, which might makes sense if we have one group effectively choosing reappraisal at chance </a:t>
            </a:r>
          </a:p>
        </p:txBody>
      </p:sp>
      <p:sp>
        <p:nvSpPr>
          <p:cNvPr id="4" name="Slide Number Placeholder 3"/>
          <p:cNvSpPr>
            <a:spLocks noGrp="1"/>
          </p:cNvSpPr>
          <p:nvPr>
            <p:ph type="sldNum" sz="quarter" idx="10"/>
          </p:nvPr>
        </p:nvSpPr>
        <p:spPr/>
        <p:txBody>
          <a:bodyPr/>
          <a:lstStyle/>
          <a:p>
            <a:fld id="{737D205A-A210-4D70-A5A7-4AE9F5805460}" type="slidenum">
              <a:rPr lang="en-US" smtClean="0"/>
              <a:t>54</a:t>
            </a:fld>
            <a:endParaRPr lang="en-US"/>
          </a:p>
        </p:txBody>
      </p:sp>
    </p:spTree>
    <p:extLst>
      <p:ext uri="{BB962C8B-B14F-4D97-AF65-F5344CB8AC3E}">
        <p14:creationId xmlns:p14="http://schemas.microsoft.com/office/powerpoint/2010/main" val="10370936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likely because Forecasters were specifically using the strategy at higher intensities; the situation which experiencers found themselves the least likely to successfully deploy distraction. </a:t>
            </a:r>
          </a:p>
          <a:p>
            <a:endParaRPr lang="en-US" dirty="0"/>
          </a:p>
          <a:p>
            <a:r>
              <a:rPr lang="en-US" dirty="0"/>
              <a:t>, which might makes sense if we have one group effectively choosing reappraisal at chance </a:t>
            </a:r>
          </a:p>
        </p:txBody>
      </p:sp>
      <p:sp>
        <p:nvSpPr>
          <p:cNvPr id="4" name="Slide Number Placeholder 3"/>
          <p:cNvSpPr>
            <a:spLocks noGrp="1"/>
          </p:cNvSpPr>
          <p:nvPr>
            <p:ph type="sldNum" sz="quarter" idx="10"/>
          </p:nvPr>
        </p:nvSpPr>
        <p:spPr/>
        <p:txBody>
          <a:bodyPr/>
          <a:lstStyle/>
          <a:p>
            <a:fld id="{737D205A-A210-4D70-A5A7-4AE9F5805460}" type="slidenum">
              <a:rPr lang="en-US" smtClean="0"/>
              <a:t>55</a:t>
            </a:fld>
            <a:endParaRPr lang="en-US"/>
          </a:p>
        </p:txBody>
      </p:sp>
    </p:spTree>
    <p:extLst>
      <p:ext uri="{BB962C8B-B14F-4D97-AF65-F5344CB8AC3E}">
        <p14:creationId xmlns:p14="http://schemas.microsoft.com/office/powerpoint/2010/main" val="19719097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likely because Forecasters were specifically using the strategy at higher intensities; the situation which experiencers found themselves the least likely to successfully deploy distraction. </a:t>
            </a:r>
          </a:p>
          <a:p>
            <a:endParaRPr lang="en-US" dirty="0"/>
          </a:p>
          <a:p>
            <a:r>
              <a:rPr lang="en-US" dirty="0"/>
              <a:t>, which might makes sense if we have one group effectively choosing reappraisal at chance </a:t>
            </a:r>
          </a:p>
        </p:txBody>
      </p:sp>
      <p:sp>
        <p:nvSpPr>
          <p:cNvPr id="4" name="Slide Number Placeholder 3"/>
          <p:cNvSpPr>
            <a:spLocks noGrp="1"/>
          </p:cNvSpPr>
          <p:nvPr>
            <p:ph type="sldNum" sz="quarter" idx="10"/>
          </p:nvPr>
        </p:nvSpPr>
        <p:spPr/>
        <p:txBody>
          <a:bodyPr/>
          <a:lstStyle/>
          <a:p>
            <a:fld id="{737D205A-A210-4D70-A5A7-4AE9F5805460}" type="slidenum">
              <a:rPr lang="en-US" smtClean="0"/>
              <a:t>56</a:t>
            </a:fld>
            <a:endParaRPr lang="en-US"/>
          </a:p>
        </p:txBody>
      </p:sp>
    </p:spTree>
    <p:extLst>
      <p:ext uri="{BB962C8B-B14F-4D97-AF65-F5344CB8AC3E}">
        <p14:creationId xmlns:p14="http://schemas.microsoft.com/office/powerpoint/2010/main" val="7818326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likely because Forecasters were specifically using the strategy at higher intensities; the situation which experiencers found themselves the least likely to successfully deploy distraction. </a:t>
            </a:r>
          </a:p>
          <a:p>
            <a:endParaRPr lang="en-US" dirty="0"/>
          </a:p>
          <a:p>
            <a:r>
              <a:rPr lang="en-US" dirty="0"/>
              <a:t>, which might makes sense if we have one group effectively choosing reappraisal at chance </a:t>
            </a:r>
          </a:p>
        </p:txBody>
      </p:sp>
      <p:sp>
        <p:nvSpPr>
          <p:cNvPr id="4" name="Slide Number Placeholder 3"/>
          <p:cNvSpPr>
            <a:spLocks noGrp="1"/>
          </p:cNvSpPr>
          <p:nvPr>
            <p:ph type="sldNum" sz="quarter" idx="10"/>
          </p:nvPr>
        </p:nvSpPr>
        <p:spPr/>
        <p:txBody>
          <a:bodyPr/>
          <a:lstStyle/>
          <a:p>
            <a:fld id="{737D205A-A210-4D70-A5A7-4AE9F5805460}" type="slidenum">
              <a:rPr lang="en-US" smtClean="0"/>
              <a:t>57</a:t>
            </a:fld>
            <a:endParaRPr lang="en-US"/>
          </a:p>
        </p:txBody>
      </p:sp>
    </p:spTree>
    <p:extLst>
      <p:ext uri="{BB962C8B-B14F-4D97-AF65-F5344CB8AC3E}">
        <p14:creationId xmlns:p14="http://schemas.microsoft.com/office/powerpoint/2010/main" val="31513955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likely because Forecasters were specifically using the strategy at higher intensities; the situation which experiencers found themselves the least likely to successfully deploy distraction. </a:t>
            </a:r>
          </a:p>
          <a:p>
            <a:endParaRPr lang="en-US" dirty="0"/>
          </a:p>
          <a:p>
            <a:r>
              <a:rPr lang="en-US" dirty="0"/>
              <a:t>, which might makes sense if we have one group effectively choosing reappraisal at chance </a:t>
            </a:r>
          </a:p>
        </p:txBody>
      </p:sp>
      <p:sp>
        <p:nvSpPr>
          <p:cNvPr id="4" name="Slide Number Placeholder 3"/>
          <p:cNvSpPr>
            <a:spLocks noGrp="1"/>
          </p:cNvSpPr>
          <p:nvPr>
            <p:ph type="sldNum" sz="quarter" idx="10"/>
          </p:nvPr>
        </p:nvSpPr>
        <p:spPr/>
        <p:txBody>
          <a:bodyPr/>
          <a:lstStyle/>
          <a:p>
            <a:fld id="{737D205A-A210-4D70-A5A7-4AE9F5805460}" type="slidenum">
              <a:rPr lang="en-US" smtClean="0"/>
              <a:t>58</a:t>
            </a:fld>
            <a:endParaRPr lang="en-US"/>
          </a:p>
        </p:txBody>
      </p:sp>
    </p:spTree>
    <p:extLst>
      <p:ext uri="{BB962C8B-B14F-4D97-AF65-F5344CB8AC3E}">
        <p14:creationId xmlns:p14="http://schemas.microsoft.com/office/powerpoint/2010/main" val="19157990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should also be very up front about our limitations </a:t>
            </a:r>
          </a:p>
        </p:txBody>
      </p:sp>
      <p:sp>
        <p:nvSpPr>
          <p:cNvPr id="4" name="Slide Number Placeholder 3"/>
          <p:cNvSpPr>
            <a:spLocks noGrp="1"/>
          </p:cNvSpPr>
          <p:nvPr>
            <p:ph type="sldNum" sz="quarter" idx="5"/>
          </p:nvPr>
        </p:nvSpPr>
        <p:spPr/>
        <p:txBody>
          <a:bodyPr/>
          <a:lstStyle/>
          <a:p>
            <a:fld id="{2BCD780D-AFF0-4875-B9AC-BABCE7BE7712}" type="slidenum">
              <a:rPr lang="en-US" smtClean="0"/>
              <a:t>60</a:t>
            </a:fld>
            <a:endParaRPr lang="en-US"/>
          </a:p>
        </p:txBody>
      </p:sp>
    </p:spTree>
    <p:extLst>
      <p:ext uri="{BB962C8B-B14F-4D97-AF65-F5344CB8AC3E}">
        <p14:creationId xmlns:p14="http://schemas.microsoft.com/office/powerpoint/2010/main" val="8521425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cannot deny the likelihood that some self-selection bias was at play here.</a:t>
            </a:r>
          </a:p>
          <a:p>
            <a:endParaRPr lang="en-US" dirty="0"/>
          </a:p>
          <a:p>
            <a:r>
              <a:rPr lang="en-US" dirty="0"/>
              <a:t>We tried our best to monitor this and test this. We did find quite a bit of diversity in the distribution of participant responses to questions like “How much do you enjoy or are fearful of haunted houses?”</a:t>
            </a:r>
          </a:p>
          <a:p>
            <a:endParaRPr lang="en-US" dirty="0"/>
          </a:p>
          <a:p>
            <a:r>
              <a:rPr lang="en-US" dirty="0"/>
              <a:t>We captured participant expectations and motivations for participation. But no matter what </a:t>
            </a:r>
          </a:p>
        </p:txBody>
      </p:sp>
      <p:sp>
        <p:nvSpPr>
          <p:cNvPr id="4" name="Slide Number Placeholder 3"/>
          <p:cNvSpPr>
            <a:spLocks noGrp="1"/>
          </p:cNvSpPr>
          <p:nvPr>
            <p:ph type="sldNum" sz="quarter" idx="5"/>
          </p:nvPr>
        </p:nvSpPr>
        <p:spPr/>
        <p:txBody>
          <a:bodyPr/>
          <a:lstStyle/>
          <a:p>
            <a:fld id="{2BCD780D-AFF0-4875-B9AC-BABCE7BE7712}" type="slidenum">
              <a:rPr lang="en-US" smtClean="0"/>
              <a:t>61</a:t>
            </a:fld>
            <a:endParaRPr lang="en-US"/>
          </a:p>
        </p:txBody>
      </p:sp>
    </p:spTree>
    <p:extLst>
      <p:ext uri="{BB962C8B-B14F-4D97-AF65-F5344CB8AC3E}">
        <p14:creationId xmlns:p14="http://schemas.microsoft.com/office/powerpoint/2010/main" val="35078390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advertise for a study on fear at a nationally famous haunted house</a:t>
            </a:r>
          </a:p>
          <a:p>
            <a:endParaRPr lang="en-US" dirty="0"/>
          </a:p>
          <a:p>
            <a:r>
              <a:rPr lang="en-US" dirty="0"/>
              <a:t>You have to assume certain types of participants are not responding to the ad</a:t>
            </a:r>
          </a:p>
        </p:txBody>
      </p:sp>
      <p:sp>
        <p:nvSpPr>
          <p:cNvPr id="4" name="Slide Number Placeholder 3"/>
          <p:cNvSpPr>
            <a:spLocks noGrp="1"/>
          </p:cNvSpPr>
          <p:nvPr>
            <p:ph type="sldNum" sz="quarter" idx="5"/>
          </p:nvPr>
        </p:nvSpPr>
        <p:spPr/>
        <p:txBody>
          <a:bodyPr/>
          <a:lstStyle/>
          <a:p>
            <a:fld id="{2BCD780D-AFF0-4875-B9AC-BABCE7BE7712}" type="slidenum">
              <a:rPr lang="en-US" smtClean="0"/>
              <a:t>62</a:t>
            </a:fld>
            <a:endParaRPr lang="en-US"/>
          </a:p>
        </p:txBody>
      </p:sp>
    </p:spTree>
    <p:extLst>
      <p:ext uri="{BB962C8B-B14F-4D97-AF65-F5344CB8AC3E}">
        <p14:creationId xmlns:p14="http://schemas.microsoft.com/office/powerpoint/2010/main" val="3311141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6</a:t>
            </a:fld>
            <a:endParaRPr lang="en-US"/>
          </a:p>
        </p:txBody>
      </p:sp>
    </p:spTree>
    <p:extLst>
      <p:ext uri="{BB962C8B-B14F-4D97-AF65-F5344CB8AC3E}">
        <p14:creationId xmlns:p14="http://schemas.microsoft.com/office/powerpoint/2010/main" val="26701476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I believe  that this design incorporates many of those features that I think to be important, it still is a fundamentally artificial environment. </a:t>
            </a:r>
          </a:p>
          <a:p>
            <a:endParaRPr lang="en-US" dirty="0"/>
          </a:p>
          <a:p>
            <a:r>
              <a:rPr lang="en-US" dirty="0"/>
              <a:t>When describing it, I’m hesitant to call it quasi-naturalistic and in fact often prefer something like “Dynamic and Feature-rich”</a:t>
            </a:r>
          </a:p>
        </p:txBody>
      </p:sp>
      <p:sp>
        <p:nvSpPr>
          <p:cNvPr id="4" name="Slide Number Placeholder 3"/>
          <p:cNvSpPr>
            <a:spLocks noGrp="1"/>
          </p:cNvSpPr>
          <p:nvPr>
            <p:ph type="sldNum" sz="quarter" idx="5"/>
          </p:nvPr>
        </p:nvSpPr>
        <p:spPr/>
        <p:txBody>
          <a:bodyPr/>
          <a:lstStyle/>
          <a:p>
            <a:fld id="{2BCD780D-AFF0-4875-B9AC-BABCE7BE7712}" type="slidenum">
              <a:rPr lang="en-US" smtClean="0"/>
              <a:t>63</a:t>
            </a:fld>
            <a:endParaRPr lang="en-US"/>
          </a:p>
        </p:txBody>
      </p:sp>
    </p:spTree>
    <p:extLst>
      <p:ext uri="{BB962C8B-B14F-4D97-AF65-F5344CB8AC3E}">
        <p14:creationId xmlns:p14="http://schemas.microsoft.com/office/powerpoint/2010/main" val="705827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also a very resource intensive project which would not be possible without us being a very fortunate position to have received NSF funding for this project</a:t>
            </a:r>
          </a:p>
        </p:txBody>
      </p:sp>
      <p:sp>
        <p:nvSpPr>
          <p:cNvPr id="4" name="Slide Number Placeholder 3"/>
          <p:cNvSpPr>
            <a:spLocks noGrp="1"/>
          </p:cNvSpPr>
          <p:nvPr>
            <p:ph type="sldNum" sz="quarter" idx="5"/>
          </p:nvPr>
        </p:nvSpPr>
        <p:spPr/>
        <p:txBody>
          <a:bodyPr/>
          <a:lstStyle/>
          <a:p>
            <a:fld id="{2BCD780D-AFF0-4875-B9AC-BABCE7BE7712}" type="slidenum">
              <a:rPr lang="en-US" smtClean="0"/>
              <a:t>64</a:t>
            </a:fld>
            <a:endParaRPr lang="en-US"/>
          </a:p>
        </p:txBody>
      </p:sp>
    </p:spTree>
    <p:extLst>
      <p:ext uri="{BB962C8B-B14F-4D97-AF65-F5344CB8AC3E}">
        <p14:creationId xmlns:p14="http://schemas.microsoft.com/office/powerpoint/2010/main" val="30499087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project also required a ton of coordination, not only within the lab but with the folks running the attraction as well. </a:t>
            </a:r>
          </a:p>
        </p:txBody>
      </p:sp>
      <p:sp>
        <p:nvSpPr>
          <p:cNvPr id="4" name="Slide Number Placeholder 3"/>
          <p:cNvSpPr>
            <a:spLocks noGrp="1"/>
          </p:cNvSpPr>
          <p:nvPr>
            <p:ph type="sldNum" sz="quarter" idx="5"/>
          </p:nvPr>
        </p:nvSpPr>
        <p:spPr/>
        <p:txBody>
          <a:bodyPr/>
          <a:lstStyle/>
          <a:p>
            <a:fld id="{2BCD780D-AFF0-4875-B9AC-BABCE7BE7712}" type="slidenum">
              <a:rPr lang="en-US" smtClean="0"/>
              <a:t>65</a:t>
            </a:fld>
            <a:endParaRPr lang="en-US"/>
          </a:p>
        </p:txBody>
      </p:sp>
    </p:spTree>
    <p:extLst>
      <p:ext uri="{BB962C8B-B14F-4D97-AF65-F5344CB8AC3E}">
        <p14:creationId xmlns:p14="http://schemas.microsoft.com/office/powerpoint/2010/main" val="22314152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lastly much of the data existed as free response and free recall data which required quite a lot of coding, and natural language processing to make usable</a:t>
            </a:r>
          </a:p>
        </p:txBody>
      </p:sp>
      <p:sp>
        <p:nvSpPr>
          <p:cNvPr id="4" name="Slide Number Placeholder 3"/>
          <p:cNvSpPr>
            <a:spLocks noGrp="1"/>
          </p:cNvSpPr>
          <p:nvPr>
            <p:ph type="sldNum" sz="quarter" idx="5"/>
          </p:nvPr>
        </p:nvSpPr>
        <p:spPr/>
        <p:txBody>
          <a:bodyPr/>
          <a:lstStyle/>
          <a:p>
            <a:fld id="{2BCD780D-AFF0-4875-B9AC-BABCE7BE7712}" type="slidenum">
              <a:rPr lang="en-US" smtClean="0"/>
              <a:t>66</a:t>
            </a:fld>
            <a:endParaRPr lang="en-US"/>
          </a:p>
        </p:txBody>
      </p:sp>
    </p:spTree>
    <p:extLst>
      <p:ext uri="{BB962C8B-B14F-4D97-AF65-F5344CB8AC3E}">
        <p14:creationId xmlns:p14="http://schemas.microsoft.com/office/powerpoint/2010/main" val="34162368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Lastly, I just want to make sure to thank the people that helped me with this presentation and helped us build this project, between running sessions, data collections, scans, and analyzing. It really took a small army to pull off, and there were a lot of people that helped in big and small ways, so thank you to all of the members of the SAN Lab and the AML Lab.</a:t>
            </a:r>
          </a:p>
        </p:txBody>
      </p:sp>
      <p:sp>
        <p:nvSpPr>
          <p:cNvPr id="4" name="Slide Number Placeholder 3"/>
          <p:cNvSpPr>
            <a:spLocks noGrp="1"/>
          </p:cNvSpPr>
          <p:nvPr>
            <p:ph type="sldNum" sz="quarter" idx="5"/>
          </p:nvPr>
        </p:nvSpPr>
        <p:spPr/>
        <p:txBody>
          <a:bodyPr/>
          <a:lstStyle/>
          <a:p>
            <a:fld id="{2BCD780D-AFF0-4875-B9AC-BABCE7BE7712}" type="slidenum">
              <a:rPr lang="en-US" smtClean="0"/>
              <a:t>67</a:t>
            </a:fld>
            <a:endParaRPr lang="en-US"/>
          </a:p>
        </p:txBody>
      </p:sp>
    </p:spTree>
    <p:extLst>
      <p:ext uri="{BB962C8B-B14F-4D97-AF65-F5344CB8AC3E}">
        <p14:creationId xmlns:p14="http://schemas.microsoft.com/office/powerpoint/2010/main" val="6792327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8fd14e06d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8fd14e06d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8fd14e06d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8fd14e06d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91832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78</a:t>
            </a:fld>
            <a:endParaRPr/>
          </a:p>
        </p:txBody>
      </p:sp>
    </p:spTree>
    <p:extLst>
      <p:ext uri="{BB962C8B-B14F-4D97-AF65-F5344CB8AC3E}">
        <p14:creationId xmlns:p14="http://schemas.microsoft.com/office/powerpoint/2010/main" val="4385015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79</a:t>
            </a:fld>
            <a:endParaRPr/>
          </a:p>
        </p:txBody>
      </p:sp>
    </p:spTree>
    <p:extLst>
      <p:ext uri="{BB962C8B-B14F-4D97-AF65-F5344CB8AC3E}">
        <p14:creationId xmlns:p14="http://schemas.microsoft.com/office/powerpoint/2010/main" val="698293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7</a:t>
            </a:fld>
            <a:endParaRPr lang="en-US"/>
          </a:p>
        </p:txBody>
      </p:sp>
    </p:spTree>
    <p:extLst>
      <p:ext uri="{BB962C8B-B14F-4D97-AF65-F5344CB8AC3E}">
        <p14:creationId xmlns:p14="http://schemas.microsoft.com/office/powerpoint/2010/main" val="212619181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80</a:t>
            </a:fld>
            <a:endParaRPr/>
          </a:p>
        </p:txBody>
      </p:sp>
    </p:spTree>
    <p:extLst>
      <p:ext uri="{BB962C8B-B14F-4D97-AF65-F5344CB8AC3E}">
        <p14:creationId xmlns:p14="http://schemas.microsoft.com/office/powerpoint/2010/main" val="32677536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81</a:t>
            </a:fld>
            <a:endParaRPr/>
          </a:p>
        </p:txBody>
      </p:sp>
    </p:spTree>
    <p:extLst>
      <p:ext uri="{BB962C8B-B14F-4D97-AF65-F5344CB8AC3E}">
        <p14:creationId xmlns:p14="http://schemas.microsoft.com/office/powerpoint/2010/main" val="4445591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82</a:t>
            </a:fld>
            <a:endParaRPr/>
          </a:p>
        </p:txBody>
      </p:sp>
    </p:spTree>
    <p:extLst>
      <p:ext uri="{BB962C8B-B14F-4D97-AF65-F5344CB8AC3E}">
        <p14:creationId xmlns:p14="http://schemas.microsoft.com/office/powerpoint/2010/main" val="35992644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83</a:t>
            </a:fld>
            <a:endParaRPr/>
          </a:p>
        </p:txBody>
      </p:sp>
    </p:spTree>
    <p:extLst>
      <p:ext uri="{BB962C8B-B14F-4D97-AF65-F5344CB8AC3E}">
        <p14:creationId xmlns:p14="http://schemas.microsoft.com/office/powerpoint/2010/main" val="118169744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84</a:t>
            </a:fld>
            <a:endParaRPr/>
          </a:p>
        </p:txBody>
      </p:sp>
    </p:spTree>
    <p:extLst>
      <p:ext uri="{BB962C8B-B14F-4D97-AF65-F5344CB8AC3E}">
        <p14:creationId xmlns:p14="http://schemas.microsoft.com/office/powerpoint/2010/main" val="4536413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85</a:t>
            </a:fld>
            <a:endParaRPr/>
          </a:p>
        </p:txBody>
      </p:sp>
    </p:spTree>
    <p:extLst>
      <p:ext uri="{BB962C8B-B14F-4D97-AF65-F5344CB8AC3E}">
        <p14:creationId xmlns:p14="http://schemas.microsoft.com/office/powerpoint/2010/main" val="22208199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87</a:t>
            </a:fld>
            <a:endParaRPr/>
          </a:p>
        </p:txBody>
      </p:sp>
    </p:spTree>
    <p:extLst>
      <p:ext uri="{BB962C8B-B14F-4D97-AF65-F5344CB8AC3E}">
        <p14:creationId xmlns:p14="http://schemas.microsoft.com/office/powerpoint/2010/main" val="19884174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88</a:t>
            </a:fld>
            <a:endParaRPr/>
          </a:p>
        </p:txBody>
      </p:sp>
    </p:spTree>
    <p:extLst>
      <p:ext uri="{BB962C8B-B14F-4D97-AF65-F5344CB8AC3E}">
        <p14:creationId xmlns:p14="http://schemas.microsoft.com/office/powerpoint/2010/main" val="31464393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89</a:t>
            </a:fld>
            <a:endParaRPr/>
          </a:p>
        </p:txBody>
      </p:sp>
    </p:spTree>
    <p:extLst>
      <p:ext uri="{BB962C8B-B14F-4D97-AF65-F5344CB8AC3E}">
        <p14:creationId xmlns:p14="http://schemas.microsoft.com/office/powerpoint/2010/main" val="415608857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90</a:t>
            </a:fld>
            <a:endParaRPr/>
          </a:p>
        </p:txBody>
      </p:sp>
    </p:spTree>
    <p:extLst>
      <p:ext uri="{BB962C8B-B14F-4D97-AF65-F5344CB8AC3E}">
        <p14:creationId xmlns:p14="http://schemas.microsoft.com/office/powerpoint/2010/main" val="2996016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Realistic circumstances</a:t>
            </a:r>
          </a:p>
          <a:p>
            <a:r>
              <a:rPr lang="en-US" dirty="0"/>
              <a:t>Contextually sensitive</a:t>
            </a:r>
          </a:p>
        </p:txBody>
      </p:sp>
      <p:sp>
        <p:nvSpPr>
          <p:cNvPr id="4" name="Slide Number Placeholder 3"/>
          <p:cNvSpPr>
            <a:spLocks noGrp="1"/>
          </p:cNvSpPr>
          <p:nvPr>
            <p:ph type="sldNum" sz="quarter" idx="5"/>
          </p:nvPr>
        </p:nvSpPr>
        <p:spPr/>
        <p:txBody>
          <a:bodyPr/>
          <a:lstStyle/>
          <a:p>
            <a:fld id="{737D205A-A210-4D70-A5A7-4AE9F5805460}" type="slidenum">
              <a:rPr lang="en-US" smtClean="0"/>
              <a:t>8</a:t>
            </a:fld>
            <a:endParaRPr lang="en-US"/>
          </a:p>
        </p:txBody>
      </p:sp>
    </p:spTree>
    <p:extLst>
      <p:ext uri="{BB962C8B-B14F-4D97-AF65-F5344CB8AC3E}">
        <p14:creationId xmlns:p14="http://schemas.microsoft.com/office/powerpoint/2010/main" val="22618313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91</a:t>
            </a:fld>
            <a:endParaRPr/>
          </a:p>
        </p:txBody>
      </p:sp>
    </p:spTree>
    <p:extLst>
      <p:ext uri="{BB962C8B-B14F-4D97-AF65-F5344CB8AC3E}">
        <p14:creationId xmlns:p14="http://schemas.microsoft.com/office/powerpoint/2010/main" val="247345591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92</a:t>
            </a:fld>
            <a:endParaRPr/>
          </a:p>
        </p:txBody>
      </p:sp>
    </p:spTree>
    <p:extLst>
      <p:ext uri="{BB962C8B-B14F-4D97-AF65-F5344CB8AC3E}">
        <p14:creationId xmlns:p14="http://schemas.microsoft.com/office/powerpoint/2010/main" val="249363606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93</a:t>
            </a:fld>
            <a:endParaRPr/>
          </a:p>
        </p:txBody>
      </p:sp>
    </p:spTree>
    <p:extLst>
      <p:ext uri="{BB962C8B-B14F-4D97-AF65-F5344CB8AC3E}">
        <p14:creationId xmlns:p14="http://schemas.microsoft.com/office/powerpoint/2010/main" val="418816157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94</a:t>
            </a:fld>
            <a:endParaRPr/>
          </a:p>
        </p:txBody>
      </p:sp>
    </p:spTree>
    <p:extLst>
      <p:ext uri="{BB962C8B-B14F-4D97-AF65-F5344CB8AC3E}">
        <p14:creationId xmlns:p14="http://schemas.microsoft.com/office/powerpoint/2010/main" val="79796807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95</a:t>
            </a:fld>
            <a:endParaRPr/>
          </a:p>
        </p:txBody>
      </p:sp>
    </p:spTree>
    <p:extLst>
      <p:ext uri="{BB962C8B-B14F-4D97-AF65-F5344CB8AC3E}">
        <p14:creationId xmlns:p14="http://schemas.microsoft.com/office/powerpoint/2010/main" val="3416248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Idealized</a:t>
            </a:r>
          </a:p>
          <a:p>
            <a:r>
              <a:rPr lang="en-US" dirty="0"/>
              <a:t>Trained</a:t>
            </a:r>
          </a:p>
          <a:p>
            <a:r>
              <a:rPr lang="en-US" dirty="0"/>
              <a:t>Prompted</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9</a:t>
            </a:fld>
            <a:endParaRPr lang="en-US"/>
          </a:p>
        </p:txBody>
      </p:sp>
    </p:spTree>
    <p:extLst>
      <p:ext uri="{BB962C8B-B14F-4D97-AF65-F5344CB8AC3E}">
        <p14:creationId xmlns:p14="http://schemas.microsoft.com/office/powerpoint/2010/main" val="2757465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1D574-B790-DA63-8A76-6104DAE811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884F80-65E3-4A19-70BC-90D88ACB18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F684C42-ABC9-D75D-FCD2-EE32C4E4C0B3}"/>
              </a:ext>
            </a:extLst>
          </p:cNvPr>
          <p:cNvSpPr>
            <a:spLocks noGrp="1"/>
          </p:cNvSpPr>
          <p:nvPr>
            <p:ph type="dt" sz="half" idx="10"/>
          </p:nvPr>
        </p:nvSpPr>
        <p:spPr/>
        <p:txBody>
          <a:bodyPr/>
          <a:lstStyle/>
          <a:p>
            <a:fld id="{6C529509-377B-4E5C-84F2-9BD686639AD7}" type="datetimeFigureOut">
              <a:rPr lang="en-US" smtClean="0"/>
              <a:t>11/28/2023</a:t>
            </a:fld>
            <a:endParaRPr lang="en-US"/>
          </a:p>
        </p:txBody>
      </p:sp>
      <p:sp>
        <p:nvSpPr>
          <p:cNvPr id="5" name="Footer Placeholder 4">
            <a:extLst>
              <a:ext uri="{FF2B5EF4-FFF2-40B4-BE49-F238E27FC236}">
                <a16:creationId xmlns:a16="http://schemas.microsoft.com/office/drawing/2014/main" id="{6396E8FE-CA60-7768-72E6-64E71A5FB5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FD5BF3-6D6D-8355-9257-DE4F64A7DBBF}"/>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775096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9F8AB-C0F3-F15B-306F-82F6D689C8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73D87D-8F52-C767-44C9-4030496C49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F60BA1-CB21-6449-2A77-30784A54ED65}"/>
              </a:ext>
            </a:extLst>
          </p:cNvPr>
          <p:cNvSpPr>
            <a:spLocks noGrp="1"/>
          </p:cNvSpPr>
          <p:nvPr>
            <p:ph type="dt" sz="half" idx="10"/>
          </p:nvPr>
        </p:nvSpPr>
        <p:spPr/>
        <p:txBody>
          <a:bodyPr/>
          <a:lstStyle/>
          <a:p>
            <a:fld id="{6C529509-377B-4E5C-84F2-9BD686639AD7}" type="datetimeFigureOut">
              <a:rPr lang="en-US" smtClean="0"/>
              <a:t>11/28/2023</a:t>
            </a:fld>
            <a:endParaRPr lang="en-US"/>
          </a:p>
        </p:txBody>
      </p:sp>
      <p:sp>
        <p:nvSpPr>
          <p:cNvPr id="5" name="Footer Placeholder 4">
            <a:extLst>
              <a:ext uri="{FF2B5EF4-FFF2-40B4-BE49-F238E27FC236}">
                <a16:creationId xmlns:a16="http://schemas.microsoft.com/office/drawing/2014/main" id="{D8B283EF-8997-9539-0108-3F17BADCB5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4BC9F1-166A-9F00-B0A6-E6134D9EE6CC}"/>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3486072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E4ADDA-D6DD-EBDB-A4F8-E5515AD876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BF726FB-F47A-C02B-9F5B-0E00772CD2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A9F8DD-DA00-EAA5-E330-9C0CF558F4CB}"/>
              </a:ext>
            </a:extLst>
          </p:cNvPr>
          <p:cNvSpPr>
            <a:spLocks noGrp="1"/>
          </p:cNvSpPr>
          <p:nvPr>
            <p:ph type="dt" sz="half" idx="10"/>
          </p:nvPr>
        </p:nvSpPr>
        <p:spPr/>
        <p:txBody>
          <a:bodyPr/>
          <a:lstStyle/>
          <a:p>
            <a:fld id="{6C529509-377B-4E5C-84F2-9BD686639AD7}" type="datetimeFigureOut">
              <a:rPr lang="en-US" smtClean="0"/>
              <a:t>11/28/2023</a:t>
            </a:fld>
            <a:endParaRPr lang="en-US"/>
          </a:p>
        </p:txBody>
      </p:sp>
      <p:sp>
        <p:nvSpPr>
          <p:cNvPr id="5" name="Footer Placeholder 4">
            <a:extLst>
              <a:ext uri="{FF2B5EF4-FFF2-40B4-BE49-F238E27FC236}">
                <a16:creationId xmlns:a16="http://schemas.microsoft.com/office/drawing/2014/main" id="{7586A6F4-0FAB-5FF2-86EC-338157A3EF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D6A9A4-B1B5-9299-E7E1-B885B9C6A92A}"/>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40285970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8721372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7D529-2443-8CD2-997C-8FB0F3A7AA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08E613-57D5-C8F6-3B00-4B1407D1E3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2B3994-F563-C06B-F27C-32BFFDFD59CD}"/>
              </a:ext>
            </a:extLst>
          </p:cNvPr>
          <p:cNvSpPr>
            <a:spLocks noGrp="1"/>
          </p:cNvSpPr>
          <p:nvPr>
            <p:ph type="dt" sz="half" idx="10"/>
          </p:nvPr>
        </p:nvSpPr>
        <p:spPr/>
        <p:txBody>
          <a:bodyPr/>
          <a:lstStyle/>
          <a:p>
            <a:fld id="{6C529509-377B-4E5C-84F2-9BD686639AD7}" type="datetimeFigureOut">
              <a:rPr lang="en-US" smtClean="0"/>
              <a:t>11/28/2023</a:t>
            </a:fld>
            <a:endParaRPr lang="en-US"/>
          </a:p>
        </p:txBody>
      </p:sp>
      <p:sp>
        <p:nvSpPr>
          <p:cNvPr id="5" name="Footer Placeholder 4">
            <a:extLst>
              <a:ext uri="{FF2B5EF4-FFF2-40B4-BE49-F238E27FC236}">
                <a16:creationId xmlns:a16="http://schemas.microsoft.com/office/drawing/2014/main" id="{5A90A3F7-FAA7-8E7B-8B34-6A04497AAF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88FB26-05BA-F944-4759-A2FCFAF1EBAF}"/>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3942971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45B7E-D61E-C55A-3F9E-6504979C08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C7834D-E7CD-C915-F00F-CEA184B8E8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A02133-C0D1-E90D-BB76-8CA4182A4845}"/>
              </a:ext>
            </a:extLst>
          </p:cNvPr>
          <p:cNvSpPr>
            <a:spLocks noGrp="1"/>
          </p:cNvSpPr>
          <p:nvPr>
            <p:ph type="dt" sz="half" idx="10"/>
          </p:nvPr>
        </p:nvSpPr>
        <p:spPr/>
        <p:txBody>
          <a:bodyPr/>
          <a:lstStyle/>
          <a:p>
            <a:fld id="{6C529509-377B-4E5C-84F2-9BD686639AD7}" type="datetimeFigureOut">
              <a:rPr lang="en-US" smtClean="0"/>
              <a:t>11/28/2023</a:t>
            </a:fld>
            <a:endParaRPr lang="en-US"/>
          </a:p>
        </p:txBody>
      </p:sp>
      <p:sp>
        <p:nvSpPr>
          <p:cNvPr id="5" name="Footer Placeholder 4">
            <a:extLst>
              <a:ext uri="{FF2B5EF4-FFF2-40B4-BE49-F238E27FC236}">
                <a16:creationId xmlns:a16="http://schemas.microsoft.com/office/drawing/2014/main" id="{B5F28732-6023-630B-BE6A-F32DC7C151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711C16-79FB-4B1D-94E1-79D8A3AEA430}"/>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1630009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F5121-4B81-7D35-F438-5E6C8B2289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9AD21C-3A4B-923F-C30F-61CA40E879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79348A-9EC5-DB90-D127-DE08B99D74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0EE280-6E95-06BB-11DA-36892D9B8C3D}"/>
              </a:ext>
            </a:extLst>
          </p:cNvPr>
          <p:cNvSpPr>
            <a:spLocks noGrp="1"/>
          </p:cNvSpPr>
          <p:nvPr>
            <p:ph type="dt" sz="half" idx="10"/>
          </p:nvPr>
        </p:nvSpPr>
        <p:spPr/>
        <p:txBody>
          <a:bodyPr/>
          <a:lstStyle/>
          <a:p>
            <a:fld id="{6C529509-377B-4E5C-84F2-9BD686639AD7}" type="datetimeFigureOut">
              <a:rPr lang="en-US" smtClean="0"/>
              <a:t>11/28/2023</a:t>
            </a:fld>
            <a:endParaRPr lang="en-US"/>
          </a:p>
        </p:txBody>
      </p:sp>
      <p:sp>
        <p:nvSpPr>
          <p:cNvPr id="6" name="Footer Placeholder 5">
            <a:extLst>
              <a:ext uri="{FF2B5EF4-FFF2-40B4-BE49-F238E27FC236}">
                <a16:creationId xmlns:a16="http://schemas.microsoft.com/office/drawing/2014/main" id="{B3692F03-92E1-CE52-D91B-75044FA96D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F9FC31-E853-68ED-CE86-22BA15E1476C}"/>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2772950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6C03-D508-0D41-1C1D-99DBF287D9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A8D6FE-D559-6F28-9EFD-DF89C25C0E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9CA174-A4E3-B849-EC33-D11478DD986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07536B2-F1AE-BBFC-FC0A-AE854A9DDB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B5BC8A8-DF26-9257-B76C-DAA4BE468E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675FEF-088A-23C3-CE6A-7B18CB63E811}"/>
              </a:ext>
            </a:extLst>
          </p:cNvPr>
          <p:cNvSpPr>
            <a:spLocks noGrp="1"/>
          </p:cNvSpPr>
          <p:nvPr>
            <p:ph type="dt" sz="half" idx="10"/>
          </p:nvPr>
        </p:nvSpPr>
        <p:spPr/>
        <p:txBody>
          <a:bodyPr/>
          <a:lstStyle/>
          <a:p>
            <a:fld id="{6C529509-377B-4E5C-84F2-9BD686639AD7}" type="datetimeFigureOut">
              <a:rPr lang="en-US" smtClean="0"/>
              <a:t>11/28/2023</a:t>
            </a:fld>
            <a:endParaRPr lang="en-US"/>
          </a:p>
        </p:txBody>
      </p:sp>
      <p:sp>
        <p:nvSpPr>
          <p:cNvPr id="8" name="Footer Placeholder 7">
            <a:extLst>
              <a:ext uri="{FF2B5EF4-FFF2-40B4-BE49-F238E27FC236}">
                <a16:creationId xmlns:a16="http://schemas.microsoft.com/office/drawing/2014/main" id="{FF54E498-26AD-CEE3-4809-D63D30E01C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6A1731-FEF8-8E6F-BA3E-233475D353E3}"/>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3502537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A06BC-A0EA-3592-FB35-C48FB56FAD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ABEC1B-71D2-74F9-24C0-CECD14962209}"/>
              </a:ext>
            </a:extLst>
          </p:cNvPr>
          <p:cNvSpPr>
            <a:spLocks noGrp="1"/>
          </p:cNvSpPr>
          <p:nvPr>
            <p:ph type="dt" sz="half" idx="10"/>
          </p:nvPr>
        </p:nvSpPr>
        <p:spPr/>
        <p:txBody>
          <a:bodyPr/>
          <a:lstStyle/>
          <a:p>
            <a:fld id="{6C529509-377B-4E5C-84F2-9BD686639AD7}" type="datetimeFigureOut">
              <a:rPr lang="en-US" smtClean="0"/>
              <a:t>11/28/2023</a:t>
            </a:fld>
            <a:endParaRPr lang="en-US"/>
          </a:p>
        </p:txBody>
      </p:sp>
      <p:sp>
        <p:nvSpPr>
          <p:cNvPr id="4" name="Footer Placeholder 3">
            <a:extLst>
              <a:ext uri="{FF2B5EF4-FFF2-40B4-BE49-F238E27FC236}">
                <a16:creationId xmlns:a16="http://schemas.microsoft.com/office/drawing/2014/main" id="{2778F534-30EC-E51D-7FD8-595E2BD344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C34412-076A-24FC-0C56-51DDD1F570D1}"/>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2290807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1FC980-E2B2-BFDB-BB59-9FA4214C764D}"/>
              </a:ext>
            </a:extLst>
          </p:cNvPr>
          <p:cNvSpPr>
            <a:spLocks noGrp="1"/>
          </p:cNvSpPr>
          <p:nvPr>
            <p:ph type="dt" sz="half" idx="10"/>
          </p:nvPr>
        </p:nvSpPr>
        <p:spPr/>
        <p:txBody>
          <a:bodyPr/>
          <a:lstStyle/>
          <a:p>
            <a:fld id="{6C529509-377B-4E5C-84F2-9BD686639AD7}" type="datetimeFigureOut">
              <a:rPr lang="en-US" smtClean="0"/>
              <a:t>11/28/2023</a:t>
            </a:fld>
            <a:endParaRPr lang="en-US"/>
          </a:p>
        </p:txBody>
      </p:sp>
      <p:sp>
        <p:nvSpPr>
          <p:cNvPr id="3" name="Footer Placeholder 2">
            <a:extLst>
              <a:ext uri="{FF2B5EF4-FFF2-40B4-BE49-F238E27FC236}">
                <a16:creationId xmlns:a16="http://schemas.microsoft.com/office/drawing/2014/main" id="{8FE3749F-B7C4-2F4F-9F5E-B3C2325B20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A3732D-1F55-5E0D-624F-AC8FF4D119C6}"/>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2424331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58F71-345B-B375-75ED-9621460A7B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F22F8A1-4D4F-0AD8-DEBD-791C84925B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7B28D5-8FF1-4018-7D07-AB6B42EE58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6201AF-6E1D-9B90-D573-088D26D752E7}"/>
              </a:ext>
            </a:extLst>
          </p:cNvPr>
          <p:cNvSpPr>
            <a:spLocks noGrp="1"/>
          </p:cNvSpPr>
          <p:nvPr>
            <p:ph type="dt" sz="half" idx="10"/>
          </p:nvPr>
        </p:nvSpPr>
        <p:spPr/>
        <p:txBody>
          <a:bodyPr/>
          <a:lstStyle/>
          <a:p>
            <a:fld id="{6C529509-377B-4E5C-84F2-9BD686639AD7}" type="datetimeFigureOut">
              <a:rPr lang="en-US" smtClean="0"/>
              <a:t>11/28/2023</a:t>
            </a:fld>
            <a:endParaRPr lang="en-US"/>
          </a:p>
        </p:txBody>
      </p:sp>
      <p:sp>
        <p:nvSpPr>
          <p:cNvPr id="6" name="Footer Placeholder 5">
            <a:extLst>
              <a:ext uri="{FF2B5EF4-FFF2-40B4-BE49-F238E27FC236}">
                <a16:creationId xmlns:a16="http://schemas.microsoft.com/office/drawing/2014/main" id="{4148A0F9-0F5F-C040-F939-A79729D40F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5BC72D-12DE-F3E9-DD15-799903A8EE9A}"/>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2714928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12AC9-A258-BE4E-24ED-AC1DE2FDF3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73B3C3B-BC54-865B-06E4-4024748788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2AF05C-1104-8EF6-2819-07C37A93AE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3F4747-ECE0-6889-FB96-6724235332FE}"/>
              </a:ext>
            </a:extLst>
          </p:cNvPr>
          <p:cNvSpPr>
            <a:spLocks noGrp="1"/>
          </p:cNvSpPr>
          <p:nvPr>
            <p:ph type="dt" sz="half" idx="10"/>
          </p:nvPr>
        </p:nvSpPr>
        <p:spPr/>
        <p:txBody>
          <a:bodyPr/>
          <a:lstStyle/>
          <a:p>
            <a:fld id="{6C529509-377B-4E5C-84F2-9BD686639AD7}" type="datetimeFigureOut">
              <a:rPr lang="en-US" smtClean="0"/>
              <a:t>11/28/2023</a:t>
            </a:fld>
            <a:endParaRPr lang="en-US"/>
          </a:p>
        </p:txBody>
      </p:sp>
      <p:sp>
        <p:nvSpPr>
          <p:cNvPr id="6" name="Footer Placeholder 5">
            <a:extLst>
              <a:ext uri="{FF2B5EF4-FFF2-40B4-BE49-F238E27FC236}">
                <a16:creationId xmlns:a16="http://schemas.microsoft.com/office/drawing/2014/main" id="{6AB3018C-087B-7458-CE5E-02E940AE3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968FE6-F113-E3A4-9C0B-81A24B18A6D0}"/>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2576951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2C0E3F-7E7D-DFC5-075B-9F5890AA02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E4B7C1-5D77-4356-60F0-6D366C13EE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819BB8-8646-7CBF-8C25-3DEE28517A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529509-377B-4E5C-84F2-9BD686639AD7}" type="datetimeFigureOut">
              <a:rPr lang="en-US" smtClean="0"/>
              <a:t>11/28/2023</a:t>
            </a:fld>
            <a:endParaRPr lang="en-US"/>
          </a:p>
        </p:txBody>
      </p:sp>
      <p:sp>
        <p:nvSpPr>
          <p:cNvPr id="5" name="Footer Placeholder 4">
            <a:extLst>
              <a:ext uri="{FF2B5EF4-FFF2-40B4-BE49-F238E27FC236}">
                <a16:creationId xmlns:a16="http://schemas.microsoft.com/office/drawing/2014/main" id="{4A007997-100F-5E5B-3308-E88F583119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4595C4A-8326-7267-2B54-C5F0F44A91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A6149A-4F59-4705-9C9B-47083566D3BA}" type="slidenum">
              <a:rPr lang="en-US" smtClean="0"/>
              <a:t>‹#›</a:t>
            </a:fld>
            <a:endParaRPr lang="en-US"/>
          </a:p>
        </p:txBody>
      </p:sp>
    </p:spTree>
    <p:extLst>
      <p:ext uri="{BB962C8B-B14F-4D97-AF65-F5344CB8AC3E}">
        <p14:creationId xmlns:p14="http://schemas.microsoft.com/office/powerpoint/2010/main" val="25723118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www.lisafinks.com/top-10-scariest-chicago-haunted-houses/" TargetMode="External"/></Relationships>
</file>

<file path=ppt/slides/_rels/slide10.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hyperlink" Target="https://www.pngall.com/versus-png/" TargetMode="External"/><Relationship Id="rId3" Type="http://schemas.openxmlformats.org/officeDocument/2006/relationships/image" Target="../media/image13.png"/><Relationship Id="rId7" Type="http://schemas.openxmlformats.org/officeDocument/2006/relationships/image" Target="../media/image4.png"/><Relationship Id="rId12"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hyperlink" Target="https://didyouknowfacts.com/heres-how-to-stop-arguing-and-actually-solve-your-relationship-problems/" TargetMode="External"/><Relationship Id="rId11" Type="http://schemas.microsoft.com/office/2007/relationships/hdphoto" Target="../media/hdphoto1.wdp"/><Relationship Id="rId5" Type="http://schemas.openxmlformats.org/officeDocument/2006/relationships/image" Target="../media/image14.png"/><Relationship Id="rId10" Type="http://schemas.openxmlformats.org/officeDocument/2006/relationships/image" Target="../media/image3.png"/><Relationship Id="rId4" Type="http://schemas.microsoft.com/office/2007/relationships/hdphoto" Target="../media/hdphoto3.wdp"/><Relationship Id="rId9" Type="http://schemas.openxmlformats.org/officeDocument/2006/relationships/hyperlink" Target="https://www.today.com/parents/study-bullies-have-higher-self-esteem-social-status-lower-levels-t36271"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hyperlink" Target="https://pixabay.com/en/green-laser-light-beam-1757807/" TargetMode="External"/><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 Id="rId9" Type="http://schemas.openxmlformats.org/officeDocument/2006/relationships/image" Target="../media/image21.jpeg"/></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hyperlink" Target="https://didyouknowfacts.com/heres-how-to-stop-arguing-and-actually-solve-your-relationship-problems/" TargetMode="Externa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hyperlink" Target="https://www.today.com/parents/study-bullies-have-higher-self-esteem-social-status-lower-levels-t36271" TargetMode="External"/><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hyperlink" Target="https://didyouknowfacts.com/heres-how-to-stop-arguing-and-actually-solve-your-relationship-problems/" TargetMode="Externa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hyperlink" Target="https://didyouknowfacts.com/heres-how-to-stop-arguing-and-actually-solve-your-relationship-problems/" TargetMode="External"/><Relationship Id="rId3" Type="http://schemas.openxmlformats.org/officeDocument/2006/relationships/image" Target="../media/image4.png"/><Relationship Id="rId7" Type="http://schemas.microsoft.com/office/2007/relationships/hdphoto" Target="../media/hdphoto1.wdp"/><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hyperlink" Target="https://www.today.com/parents/study-bullies-have-higher-self-esteem-social-status-lower-levels-t36271" TargetMode="External"/><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hyperlink" Target="https://www.today.com/parents/study-bullies-have-higher-self-esteem-social-status-lower-levels-t36271"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4.png"/><Relationship Id="rId10" Type="http://schemas.openxmlformats.org/officeDocument/2006/relationships/hyperlink" Target="https://didyouknowfacts.com/heres-how-to-stop-arguing-and-actually-solve-your-relationship-problems/" TargetMode="External"/><Relationship Id="rId4" Type="http://schemas.openxmlformats.org/officeDocument/2006/relationships/image" Target="../media/image6.svg"/><Relationship Id="rId9" Type="http://schemas.microsoft.com/office/2007/relationships/hdphoto" Target="../media/hdphoto1.wdp"/></Relationships>
</file>

<file path=ppt/slides/_rels/slide40.xml.rels><?xml version="1.0" encoding="UTF-8" standalone="yes"?>
<Relationships xmlns="http://schemas.openxmlformats.org/package/2006/relationships"><Relationship Id="rId8" Type="http://schemas.openxmlformats.org/officeDocument/2006/relationships/hyperlink" Target="https://didyouknowfacts.com/heres-how-to-stop-arguing-and-actually-solve-your-relationship-problems/" TargetMode="External"/><Relationship Id="rId13" Type="http://schemas.microsoft.com/office/2007/relationships/hdphoto" Target="../media/hdphoto3.wdp"/><Relationship Id="rId3" Type="http://schemas.openxmlformats.org/officeDocument/2006/relationships/image" Target="../media/image4.png"/><Relationship Id="rId7" Type="http://schemas.microsoft.com/office/2007/relationships/hdphoto" Target="../media/hdphoto1.wdp"/><Relationship Id="rId12"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3.png"/><Relationship Id="rId11" Type="http://schemas.openxmlformats.org/officeDocument/2006/relationships/hyperlink" Target="https://www.dreamstime.com/portrait-beautiful-young-woman-thinking-isolated-white-background-image153683474" TargetMode="External"/><Relationship Id="rId5" Type="http://schemas.openxmlformats.org/officeDocument/2006/relationships/hyperlink" Target="https://www.today.com/parents/study-bullies-have-higher-self-esteem-social-status-lower-levels-t36271" TargetMode="External"/><Relationship Id="rId10" Type="http://schemas.microsoft.com/office/2007/relationships/hdphoto" Target="../media/hdphoto4.wdp"/><Relationship Id="rId4" Type="http://schemas.microsoft.com/office/2007/relationships/hdphoto" Target="../media/hdphoto2.wdp"/><Relationship Id="rId9" Type="http://schemas.openxmlformats.org/officeDocument/2006/relationships/image" Target="../media/image3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5.png"/><Relationship Id="rId7" Type="http://schemas.openxmlformats.org/officeDocument/2006/relationships/image" Target="../media/image4.png"/><Relationship Id="rId12" Type="http://schemas.openxmlformats.org/officeDocument/2006/relationships/hyperlink" Target="https://didyouknowfacts.com/heres-how-to-stop-arguing-and-actually-solve-your-relationship-problems/"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svg"/><Relationship Id="rId11" Type="http://schemas.microsoft.com/office/2007/relationships/hdphoto" Target="../media/hdphoto1.wdp"/><Relationship Id="rId5" Type="http://schemas.openxmlformats.org/officeDocument/2006/relationships/image" Target="../media/image7.png"/><Relationship Id="rId10" Type="http://schemas.openxmlformats.org/officeDocument/2006/relationships/image" Target="../media/image3.png"/><Relationship Id="rId4" Type="http://schemas.openxmlformats.org/officeDocument/2006/relationships/image" Target="../media/image6.svg"/><Relationship Id="rId9" Type="http://schemas.openxmlformats.org/officeDocument/2006/relationships/hyperlink" Target="https://www.today.com/parents/study-bullies-have-higher-self-esteem-social-status-lower-levels-t36271"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38.tiff"/><Relationship Id="rId4" Type="http://schemas.openxmlformats.org/officeDocument/2006/relationships/image" Target="../media/image37.tiff"/></Relationships>
</file>

<file path=ppt/slides/_rels/slide57.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36.tiff"/></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www.easternstate.org/searchlight-series" TargetMode="External"/><Relationship Id="rId7" Type="http://schemas.openxmlformats.org/officeDocument/2006/relationships/image" Target="../media/image8.svg"/><Relationship Id="rId2" Type="http://schemas.openxmlformats.org/officeDocument/2006/relationships/image" Target="../media/image41.jp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6.xml.rels><?xml version="1.0" encoding="UTF-8" standalone="yes"?>
<Relationships xmlns="http://schemas.openxmlformats.org/package/2006/relationships"><Relationship Id="rId8" Type="http://schemas.openxmlformats.org/officeDocument/2006/relationships/image" Target="../media/image10.svg"/><Relationship Id="rId13" Type="http://schemas.microsoft.com/office/2007/relationships/hdphoto" Target="../media/hdphoto1.wdp"/><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8.svg"/><Relationship Id="rId11" Type="http://schemas.openxmlformats.org/officeDocument/2006/relationships/hyperlink" Target="https://www.today.com/parents/study-bullies-have-higher-self-esteem-social-status-lower-levels-t36271" TargetMode="External"/><Relationship Id="rId5" Type="http://schemas.openxmlformats.org/officeDocument/2006/relationships/image" Target="../media/image7.png"/><Relationship Id="rId10" Type="http://schemas.microsoft.com/office/2007/relationships/hdphoto" Target="../media/hdphoto2.wdp"/><Relationship Id="rId4" Type="http://schemas.openxmlformats.org/officeDocument/2006/relationships/image" Target="../media/image6.svg"/><Relationship Id="rId9" Type="http://schemas.openxmlformats.org/officeDocument/2006/relationships/image" Target="../media/image4.png"/><Relationship Id="rId14" Type="http://schemas.openxmlformats.org/officeDocument/2006/relationships/hyperlink" Target="https://didyouknowfacts.com/heres-how-to-stop-arguing-and-actually-solve-your-relationship-problems/"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41.jpg"/><Relationship Id="rId7" Type="http://schemas.openxmlformats.org/officeDocument/2006/relationships/hyperlink" Target="http://www.picserver.org/highway-signs2/l/limitation.html"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42.png"/><Relationship Id="rId4" Type="http://schemas.openxmlformats.org/officeDocument/2006/relationships/hyperlink" Target="https://www.easternstate.org/searchlight-series"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41.jpg"/><Relationship Id="rId7" Type="http://schemas.openxmlformats.org/officeDocument/2006/relationships/hyperlink" Target="http://www.picserver.org/highway-signs2/l/limitation.html"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42.png"/><Relationship Id="rId4" Type="http://schemas.openxmlformats.org/officeDocument/2006/relationships/hyperlink" Target="https://www.easternstate.org/searchlight-series"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43.jpeg"/><Relationship Id="rId4" Type="http://schemas.openxmlformats.org/officeDocument/2006/relationships/hyperlink" Target="https://www.easternstate.org/searchlight-series"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41.jpg"/><Relationship Id="rId7" Type="http://schemas.openxmlformats.org/officeDocument/2006/relationships/hyperlink" Target="http://www.picserver.org/highway-signs2/l/limitation.html"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42.png"/><Relationship Id="rId4" Type="http://schemas.openxmlformats.org/officeDocument/2006/relationships/hyperlink" Target="https://www.easternstate.org/searchlight-series" TargetMode="External"/></Relationships>
</file>

<file path=ppt/slides/_rels/slide6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1.jpg"/><Relationship Id="rId7" Type="http://schemas.openxmlformats.org/officeDocument/2006/relationships/hyperlink" Target="http://www.picserver.org/highway-signs2/l/limitation.html"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42.png"/><Relationship Id="rId4" Type="http://schemas.openxmlformats.org/officeDocument/2006/relationships/hyperlink" Target="https://www.easternstate.org/searchlight-series"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41.jpg"/><Relationship Id="rId7" Type="http://schemas.openxmlformats.org/officeDocument/2006/relationships/hyperlink" Target="http://www.picserver.org/highway-signs2/l/limitation.html"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42.png"/><Relationship Id="rId4" Type="http://schemas.openxmlformats.org/officeDocument/2006/relationships/hyperlink" Target="https://www.easternstate.org/searchlight-series"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41.jpg"/><Relationship Id="rId7" Type="http://schemas.openxmlformats.org/officeDocument/2006/relationships/hyperlink" Target="http://www.picserver.org/highway-signs2/l/limitation.html"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42.png"/><Relationship Id="rId4" Type="http://schemas.openxmlformats.org/officeDocument/2006/relationships/hyperlink" Target="https://www.easternstate.org/searchlight-series"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hyperlink" Target="http://www.pngall.com/thank-you-png" TargetMode="External"/><Relationship Id="rId4" Type="http://schemas.openxmlformats.org/officeDocument/2006/relationships/image" Target="../media/image4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hyperlink" Target="https://www.easternstate.org/searchlight-series" TargetMode="External"/><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hyperlink" Target="https://www.today.com/parents/study-bullies-have-higher-self-esteem-social-status-lower-levels-t36271" TargetMode="External"/><Relationship Id="rId3" Type="http://schemas.openxmlformats.org/officeDocument/2006/relationships/image" Target="../media/image5.png"/><Relationship Id="rId7" Type="http://schemas.openxmlformats.org/officeDocument/2006/relationships/image" Target="../media/image9.png"/><Relationship Id="rId12" Type="http://schemas.microsoft.com/office/2007/relationships/hdphoto" Target="../media/hdphoto2.wdp"/><Relationship Id="rId2" Type="http://schemas.openxmlformats.org/officeDocument/2006/relationships/notesSlide" Target="../notesSlides/notesSlide7.xml"/><Relationship Id="rId16" Type="http://schemas.openxmlformats.org/officeDocument/2006/relationships/hyperlink" Target="https://didyouknowfacts.com/heres-how-to-stop-arguing-and-actually-solve-your-relationship-problems/" TargetMode="External"/><Relationship Id="rId1" Type="http://schemas.openxmlformats.org/officeDocument/2006/relationships/slideLayout" Target="../slideLayouts/slideLayout6.xml"/><Relationship Id="rId6" Type="http://schemas.openxmlformats.org/officeDocument/2006/relationships/image" Target="../media/image8.svg"/><Relationship Id="rId11" Type="http://schemas.openxmlformats.org/officeDocument/2006/relationships/image" Target="../media/image4.png"/><Relationship Id="rId5" Type="http://schemas.openxmlformats.org/officeDocument/2006/relationships/image" Target="../media/image7.png"/><Relationship Id="rId15" Type="http://schemas.microsoft.com/office/2007/relationships/hdphoto" Target="../media/hdphoto1.wdp"/><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22.jpeg"/><Relationship Id="rId1" Type="http://schemas.openxmlformats.org/officeDocument/2006/relationships/slideLayout" Target="../slideLayouts/slideLayout12.xml"/><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4.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48.png"/><Relationship Id="rId7" Type="http://schemas.openxmlformats.org/officeDocument/2006/relationships/image" Target="../media/image54.png"/><Relationship Id="rId2" Type="http://schemas.openxmlformats.org/officeDocument/2006/relationships/image" Target="../media/image22.jpeg"/><Relationship Id="rId1" Type="http://schemas.openxmlformats.org/officeDocument/2006/relationships/slideLayout" Target="../slideLayouts/slideLayout12.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slides/_rels/slide7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22.jpeg"/><Relationship Id="rId1" Type="http://schemas.openxmlformats.org/officeDocument/2006/relationships/slideLayout" Target="../slideLayouts/slideLayout12.xml"/><Relationship Id="rId4" Type="http://schemas.openxmlformats.org/officeDocument/2006/relationships/hyperlink" Target="https://aestheticblasphemy.com/blog/quotables/life-quotes/the-right-and-the-wrong/176" TargetMode="External"/></Relationships>
</file>

<file path=ppt/slides/_rels/slide76.xml.rels><?xml version="1.0" encoding="UTF-8" standalone="yes"?>
<Relationships xmlns="http://schemas.openxmlformats.org/package/2006/relationships"><Relationship Id="rId8" Type="http://schemas.openxmlformats.org/officeDocument/2006/relationships/image" Target="../media/image65.png"/><Relationship Id="rId3" Type="http://schemas.microsoft.com/office/2007/relationships/hdphoto" Target="../media/hdphoto6.wdp"/><Relationship Id="rId7" Type="http://schemas.openxmlformats.org/officeDocument/2006/relationships/hyperlink" Target="https://dcmetrotherapy.com/2020/10/12/how-to-cope-with-nightmares/" TargetMode="External"/><Relationship Id="rId2" Type="http://schemas.openxmlformats.org/officeDocument/2006/relationships/image" Target="../media/image63.png"/><Relationship Id="rId1" Type="http://schemas.openxmlformats.org/officeDocument/2006/relationships/slideLayout" Target="../slideLayouts/slideLayout7.xml"/><Relationship Id="rId6" Type="http://schemas.microsoft.com/office/2007/relationships/hdphoto" Target="../media/hdphoto7.wdp"/><Relationship Id="rId5" Type="http://schemas.openxmlformats.org/officeDocument/2006/relationships/image" Target="../media/image64.png"/><Relationship Id="rId10" Type="http://schemas.openxmlformats.org/officeDocument/2006/relationships/hyperlink" Target="https://clipground.com/scream-mask-clipart.html" TargetMode="External"/><Relationship Id="rId4" Type="http://schemas.openxmlformats.org/officeDocument/2006/relationships/hyperlink" Target="https://www.univision.com/entretenimiento/cine-y-series/las-10-mejores-peliculas-de-terror-de-todos-los-tiempos-ya-no-hay-mas-dudas" TargetMode="External"/><Relationship Id="rId9" Type="http://schemas.microsoft.com/office/2007/relationships/hdphoto" Target="../media/hdphoto8.wdp"/></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didyouknowfacts.com/heres-how-to-stop-arguing-and-actually-solve-your-relationship-problems/" TargetMode="External"/><Relationship Id="rId3" Type="http://schemas.openxmlformats.org/officeDocument/2006/relationships/image" Target="../media/image4.png"/><Relationship Id="rId7" Type="http://schemas.microsoft.com/office/2007/relationships/hdphoto" Target="../media/hdphoto1.wdp"/><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hyperlink" Target="https://www.today.com/parents/study-bullies-have-higher-self-esteem-social-status-lower-levels-t36271" TargetMode="External"/><Relationship Id="rId4" Type="http://schemas.microsoft.com/office/2007/relationships/hdphoto" Target="../media/hdphoto2.wdp"/></Relationships>
</file>

<file path=ppt/slides/_rels/slide8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68.jpeg"/><Relationship Id="rId4" Type="http://schemas.openxmlformats.org/officeDocument/2006/relationships/image" Target="../media/image67.jpeg"/></Relationships>
</file>

<file path=ppt/slides/_rels/slide8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8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8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84.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2.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85.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2.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8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hyperlink" Target="https://www.univision.com/entretenimiento/cine-y-series/las-10-mejores-peliculas-de-terror-de-todos-los-tiempos-ya-no-hay-mas-dudas"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didyouknowfacts.com/heres-how-to-stop-arguing-and-actually-solve-your-relationship-problems/" TargetMode="External"/><Relationship Id="rId3" Type="http://schemas.openxmlformats.org/officeDocument/2006/relationships/image" Target="../media/image4.png"/><Relationship Id="rId7" Type="http://schemas.microsoft.com/office/2007/relationships/hdphoto" Target="../media/hdphoto1.wdp"/><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hyperlink" Target="https://www.today.com/parents/study-bullies-have-higher-self-esteem-social-status-lower-levels-t36271" TargetMode="External"/><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13.png"/></Relationships>
</file>

<file path=ppt/slides/_rels/slide9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house with red lights in the fog&#10;&#10;Description automatically generated">
            <a:extLst>
              <a:ext uri="{FF2B5EF4-FFF2-40B4-BE49-F238E27FC236}">
                <a16:creationId xmlns:a16="http://schemas.microsoft.com/office/drawing/2014/main" id="{BC110272-42C6-0BFB-3544-4608BCE6A26B}"/>
              </a:ext>
            </a:extLst>
          </p:cNvPr>
          <p:cNvPicPr>
            <a:picLocks noChangeAspect="1"/>
          </p:cNvPicPr>
          <p:nvPr/>
        </p:nvPicPr>
        <p:blipFill rotWithShape="1">
          <a:blip r:embed="rId3">
            <a:alphaModFix amt="5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4210" r="533" b="1865"/>
          <a:stretch/>
        </p:blipFill>
        <p:spPr>
          <a:xfrm>
            <a:off x="0" y="0"/>
            <a:ext cx="12192001" cy="6858000"/>
          </a:xfrm>
          <a:prstGeom prst="rect">
            <a:avLst/>
          </a:prstGeom>
        </p:spPr>
      </p:pic>
      <p:sp>
        <p:nvSpPr>
          <p:cNvPr id="5" name="Title 1">
            <a:extLst>
              <a:ext uri="{FF2B5EF4-FFF2-40B4-BE49-F238E27FC236}">
                <a16:creationId xmlns:a16="http://schemas.microsoft.com/office/drawing/2014/main" id="{1D304B7F-FB43-B763-C567-99AD1AA11964}"/>
              </a:ext>
            </a:extLst>
          </p:cNvPr>
          <p:cNvSpPr txBox="1">
            <a:spLocks/>
          </p:cNvSpPr>
          <p:nvPr/>
        </p:nvSpPr>
        <p:spPr>
          <a:xfrm>
            <a:off x="0" y="3429000"/>
            <a:ext cx="12192000" cy="1850139"/>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br>
              <a:rPr lang="en-US" dirty="0">
                <a:solidFill>
                  <a:srgbClr val="FFFFFF"/>
                </a:solidFill>
              </a:rPr>
            </a:br>
            <a:r>
              <a:rPr lang="en-US" sz="6000" b="1" spc="-250" dirty="0">
                <a:ln w="0"/>
                <a:effectLst>
                  <a:outerShdw blurRad="38100" dist="19050" dir="2700000" algn="tl" rotWithShape="0">
                    <a:schemeClr val="dk1">
                      <a:alpha val="40000"/>
                    </a:schemeClr>
                  </a:outerShdw>
                </a:effectLst>
              </a:rPr>
              <a:t>Emotion Regulation Strategy</a:t>
            </a:r>
          </a:p>
          <a:p>
            <a:r>
              <a:rPr lang="en-US" sz="6000" b="1" spc="-250" dirty="0">
                <a:ln w="0"/>
                <a:effectLst>
                  <a:outerShdw blurRad="38100" dist="19050" dir="2700000" algn="tl" rotWithShape="0">
                    <a:schemeClr val="dk1">
                      <a:alpha val="40000"/>
                    </a:schemeClr>
                  </a:outerShdw>
                </a:effectLst>
              </a:rPr>
              <a:t>Use and Forecasting Using</a:t>
            </a:r>
            <a:br>
              <a:rPr lang="en-US" sz="6000" b="1" spc="-250" dirty="0">
                <a:ln w="0"/>
                <a:effectLst>
                  <a:outerShdw blurRad="38100" dist="19050" dir="2700000" algn="tl" rotWithShape="0">
                    <a:schemeClr val="dk1">
                      <a:alpha val="40000"/>
                    </a:schemeClr>
                  </a:outerShdw>
                </a:effectLst>
              </a:rPr>
            </a:br>
            <a:r>
              <a:rPr lang="en-US" sz="6000" b="1" spc="-250" dirty="0">
                <a:ln w="0"/>
                <a:effectLst>
                  <a:outerShdw blurRad="38100" dist="19050" dir="2700000" algn="tl" rotWithShape="0">
                    <a:schemeClr val="dk1">
                      <a:alpha val="40000"/>
                    </a:schemeClr>
                  </a:outerShdw>
                </a:effectLst>
              </a:rPr>
              <a:t>Dynamic, Feature-Rich Stimuli</a:t>
            </a:r>
            <a:br>
              <a:rPr lang="en-US" b="1" dirty="0">
                <a:ln w="0"/>
                <a:effectLst>
                  <a:outerShdw blurRad="38100" dist="19050" dir="2700000" algn="tl" rotWithShape="0">
                    <a:schemeClr val="dk1">
                      <a:alpha val="40000"/>
                    </a:schemeClr>
                  </a:outerShdw>
                </a:effectLst>
              </a:rPr>
            </a:br>
            <a:endParaRPr lang="en-US" b="1" dirty="0">
              <a:solidFill>
                <a:schemeClr val="bg1"/>
              </a:solidFill>
            </a:endParaRPr>
          </a:p>
        </p:txBody>
      </p:sp>
      <p:pic>
        <p:nvPicPr>
          <p:cNvPr id="8" name="Picture 7" descr="A black background with a black square&#10;&#10;Description automatically generated with medium confidence">
            <a:extLst>
              <a:ext uri="{FF2B5EF4-FFF2-40B4-BE49-F238E27FC236}">
                <a16:creationId xmlns:a16="http://schemas.microsoft.com/office/drawing/2014/main" id="{DDAABDFD-C95C-6BDA-43C3-DEF3B7603453}"/>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55660" y="5295140"/>
            <a:ext cx="2023083" cy="1378818"/>
          </a:xfrm>
          <a:prstGeom prst="rect">
            <a:avLst/>
          </a:prstGeom>
        </p:spPr>
      </p:pic>
      <p:sp>
        <p:nvSpPr>
          <p:cNvPr id="2" name="TextBox 1">
            <a:extLst>
              <a:ext uri="{FF2B5EF4-FFF2-40B4-BE49-F238E27FC236}">
                <a16:creationId xmlns:a16="http://schemas.microsoft.com/office/drawing/2014/main" id="{48BC72D0-3DCE-A70C-6D6D-21C2A0DD2C54}"/>
              </a:ext>
            </a:extLst>
          </p:cNvPr>
          <p:cNvSpPr txBox="1"/>
          <p:nvPr/>
        </p:nvSpPr>
        <p:spPr>
          <a:xfrm>
            <a:off x="4597929" y="5661383"/>
            <a:ext cx="2996141" cy="769441"/>
          </a:xfrm>
          <a:prstGeom prst="rect">
            <a:avLst/>
          </a:prstGeom>
          <a:noFill/>
        </p:spPr>
        <p:txBody>
          <a:bodyPr wrap="none" rtlCol="0">
            <a:spAutoFit/>
          </a:bodyPr>
          <a:lstStyle/>
          <a:p>
            <a:pPr algn="ctr"/>
            <a:r>
              <a:rPr lang="en-US" sz="2400" b="1" spc="150" dirty="0"/>
              <a:t>Billy Mitchell</a:t>
            </a:r>
          </a:p>
          <a:p>
            <a:pPr algn="ctr"/>
            <a:r>
              <a:rPr lang="en-US" sz="2000" i="1" spc="-150" dirty="0"/>
              <a:t>Social Affective Neuroscience Lab</a:t>
            </a:r>
          </a:p>
        </p:txBody>
      </p:sp>
    </p:spTree>
    <p:extLst>
      <p:ext uri="{BB962C8B-B14F-4D97-AF65-F5344CB8AC3E}">
        <p14:creationId xmlns:p14="http://schemas.microsoft.com/office/powerpoint/2010/main" val="65474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5D9"/>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F362C1-FF63-0AEB-54CE-F2F47883DC68}"/>
              </a:ext>
            </a:extLst>
          </p:cNvPr>
          <p:cNvSpPr txBox="1"/>
          <p:nvPr/>
        </p:nvSpPr>
        <p:spPr>
          <a:xfrm>
            <a:off x="6605799" y="338096"/>
            <a:ext cx="4740928" cy="646331"/>
          </a:xfrm>
          <a:prstGeom prst="rect">
            <a:avLst/>
          </a:prstGeom>
          <a:noFill/>
        </p:spPr>
        <p:txBody>
          <a:bodyPr wrap="square" rtlCol="0">
            <a:spAutoFit/>
          </a:bodyPr>
          <a:lstStyle/>
          <a:p>
            <a:pPr algn="ctr"/>
            <a:r>
              <a:rPr lang="en-US" sz="3600" b="1" dirty="0"/>
              <a:t>Regulation Strategy </a:t>
            </a:r>
            <a:r>
              <a:rPr lang="en-US" sz="3600" b="1" dirty="0">
                <a:solidFill>
                  <a:srgbClr val="FF0000"/>
                </a:solidFill>
              </a:rPr>
              <a:t>Use</a:t>
            </a:r>
            <a:endParaRPr lang="en-US" sz="3600" dirty="0">
              <a:solidFill>
                <a:srgbClr val="FF0000"/>
              </a:solidFill>
            </a:endParaRPr>
          </a:p>
        </p:txBody>
      </p:sp>
      <p:sp>
        <p:nvSpPr>
          <p:cNvPr id="9" name="TextBox 8">
            <a:extLst>
              <a:ext uri="{FF2B5EF4-FFF2-40B4-BE49-F238E27FC236}">
                <a16:creationId xmlns:a16="http://schemas.microsoft.com/office/drawing/2014/main" id="{890CBF0A-FEE7-AD97-44B0-26B0A0DA8DB8}"/>
              </a:ext>
            </a:extLst>
          </p:cNvPr>
          <p:cNvSpPr txBox="1"/>
          <p:nvPr/>
        </p:nvSpPr>
        <p:spPr>
          <a:xfrm>
            <a:off x="531508" y="338096"/>
            <a:ext cx="5344155" cy="646331"/>
          </a:xfrm>
          <a:prstGeom prst="rect">
            <a:avLst/>
          </a:prstGeom>
          <a:noFill/>
        </p:spPr>
        <p:txBody>
          <a:bodyPr wrap="square" rtlCol="0">
            <a:spAutoFit/>
          </a:bodyPr>
          <a:lstStyle/>
          <a:p>
            <a:pPr algn="ctr"/>
            <a:r>
              <a:rPr lang="en-US" sz="3600" b="1" dirty="0"/>
              <a:t>Regulation Strategy </a:t>
            </a:r>
            <a:r>
              <a:rPr lang="en-US" sz="3600" b="1" dirty="0">
                <a:solidFill>
                  <a:schemeClr val="accent6"/>
                </a:solidFill>
              </a:rPr>
              <a:t>Choice</a:t>
            </a:r>
            <a:endParaRPr lang="en-US" sz="3600" dirty="0">
              <a:solidFill>
                <a:schemeClr val="accent6"/>
              </a:solidFill>
            </a:endParaRPr>
          </a:p>
        </p:txBody>
      </p:sp>
      <p:grpSp>
        <p:nvGrpSpPr>
          <p:cNvPr id="15" name="Group 14">
            <a:extLst>
              <a:ext uri="{FF2B5EF4-FFF2-40B4-BE49-F238E27FC236}">
                <a16:creationId xmlns:a16="http://schemas.microsoft.com/office/drawing/2014/main" id="{3C948986-81C2-0A2E-F60F-1F184657DA94}"/>
              </a:ext>
            </a:extLst>
          </p:cNvPr>
          <p:cNvGrpSpPr/>
          <p:nvPr/>
        </p:nvGrpSpPr>
        <p:grpSpPr>
          <a:xfrm>
            <a:off x="-2283685" y="7022503"/>
            <a:ext cx="5127713" cy="3254852"/>
            <a:chOff x="636495" y="1801574"/>
            <a:chExt cx="5127713" cy="3254852"/>
          </a:xfrm>
        </p:grpSpPr>
        <p:grpSp>
          <p:nvGrpSpPr>
            <p:cNvPr id="13" name="Group 12">
              <a:extLst>
                <a:ext uri="{FF2B5EF4-FFF2-40B4-BE49-F238E27FC236}">
                  <a16:creationId xmlns:a16="http://schemas.microsoft.com/office/drawing/2014/main" id="{C734B576-9A74-04C9-A271-BB623EED9F76}"/>
                </a:ext>
              </a:extLst>
            </p:cNvPr>
            <p:cNvGrpSpPr/>
            <p:nvPr/>
          </p:nvGrpSpPr>
          <p:grpSpPr>
            <a:xfrm>
              <a:off x="636495" y="1801574"/>
              <a:ext cx="5127713" cy="3254852"/>
              <a:chOff x="636495" y="1801574"/>
              <a:chExt cx="5127713" cy="3254852"/>
            </a:xfrm>
          </p:grpSpPr>
          <p:pic>
            <p:nvPicPr>
              <p:cNvPr id="10" name="Picture 9">
                <a:extLst>
                  <a:ext uri="{FF2B5EF4-FFF2-40B4-BE49-F238E27FC236}">
                    <a16:creationId xmlns:a16="http://schemas.microsoft.com/office/drawing/2014/main" id="{F63455BC-A9B1-7C4A-4840-39A7E05E878F}"/>
                  </a:ext>
                </a:extLst>
              </p:cNvPr>
              <p:cNvPicPr>
                <a:picLocks noChangeAspect="1"/>
              </p:cNvPicPr>
              <p:nvPr/>
            </p:nvPicPr>
            <p:blipFill rotWithShape="1">
              <a:blip r:embed="rId3">
                <a:alphaModFix amt="35000"/>
                <a:extLst>
                  <a:ext uri="{BEBA8EAE-BF5A-486C-A8C5-ECC9F3942E4B}">
                    <a14:imgProps xmlns:a14="http://schemas.microsoft.com/office/drawing/2010/main">
                      <a14:imgLayer r:embed="rId4">
                        <a14:imgEffect>
                          <a14:backgroundRemoval t="2717" b="89946" l="4472" r="98442">
                            <a14:foregroundMark x1="4539" y1="4257" x2="98442" y2="81069"/>
                            <a14:foregroundMark x1="2710" y1="14221" x2="2642" y2="6431"/>
                            <a14:foregroundMark x1="2642" y1="6431" x2="9553" y2="3714"/>
                            <a14:foregroundMark x1="9553" y1="3714" x2="10569" y2="11957"/>
                            <a14:foregroundMark x1="10569" y1="11957" x2="5827" y2="13315"/>
                            <a14:foregroundMark x1="12195" y1="2717" x2="13144" y2="11775"/>
                            <a14:foregroundMark x1="28252" y1="22554" x2="36179" y2="29891"/>
                            <a14:foregroundMark x1="36179" y1="29891" x2="26016" y2="29348"/>
                            <a14:foregroundMark x1="26016" y1="29348" x2="26016" y2="29348"/>
                            <a14:foregroundMark x1="29268" y1="20290" x2="36314" y2="25543"/>
                            <a14:foregroundMark x1="36314" y1="25543" x2="38279" y2="29710"/>
                            <a14:foregroundMark x1="41125" y1="29529" x2="50136" y2="37047"/>
                            <a14:foregroundMark x1="50136" y1="37047" x2="49322" y2="41395"/>
                            <a14:foregroundMark x1="37195" y1="38768" x2="42818" y2="38225"/>
                            <a14:foregroundMark x1="52710" y1="40308" x2="58808" y2="43750"/>
                            <a14:foregroundMark x1="58808" y1="43750" x2="55352" y2="50453"/>
                            <a14:foregroundMark x1="55352" y1="50453" x2="50881" y2="47101"/>
                            <a14:foregroundMark x1="55488" y1="40127" x2="61721" y2="45290"/>
                            <a14:foregroundMark x1="61721" y1="45290" x2="61314" y2="48913"/>
                            <a14:foregroundMark x1="61856" y1="44656" x2="57385" y2="39221"/>
                            <a14:foregroundMark x1="57385" y1="39221" x2="56775" y2="38949"/>
                            <a14:foregroundMark x1="84756" y1="61413" x2="77642" y2="61051"/>
                            <a14:foregroundMark x1="77642" y1="61051" x2="75407" y2="69746"/>
                            <a14:foregroundMark x1="75407" y1="69746" x2="82588" y2="72192"/>
                            <a14:foregroundMark x1="82588" y1="72192" x2="85569" y2="64312"/>
                            <a14:foregroundMark x1="85569" y1="64312" x2="85027" y2="61775"/>
                            <a14:foregroundMark x1="87398" y1="68931" x2="95664" y2="70652"/>
                            <a14:foregroundMark x1="95664" y1="70652" x2="98035" y2="78895"/>
                            <a14:foregroundMark x1="98035" y1="78895" x2="89499" y2="80435"/>
                            <a14:foregroundMark x1="89499" y1="80435" x2="86856" y2="73098"/>
                          </a14:backgroundRemoval>
                        </a14:imgEffect>
                      </a14:imgLayer>
                    </a14:imgProps>
                  </a:ext>
                </a:extLst>
              </a:blip>
              <a:srcRect b="15136"/>
              <a:stretch/>
            </p:blipFill>
            <p:spPr>
              <a:xfrm>
                <a:off x="636495" y="1801574"/>
                <a:ext cx="5127713" cy="3254852"/>
              </a:xfrm>
              <a:prstGeom prst="rect">
                <a:avLst/>
              </a:prstGeom>
            </p:spPr>
          </p:pic>
          <p:pic>
            <p:nvPicPr>
              <p:cNvPr id="12" name="Picture 11" descr="A person and person talking to each other&#10;&#10;Description automatically generated">
                <a:extLst>
                  <a:ext uri="{FF2B5EF4-FFF2-40B4-BE49-F238E27FC236}">
                    <a16:creationId xmlns:a16="http://schemas.microsoft.com/office/drawing/2014/main" id="{0FA20EE1-A6C3-5123-C2B8-0A0153FF4247}"/>
                  </a:ext>
                </a:extLst>
              </p:cNvPr>
              <p:cNvPicPr>
                <a:picLocks noChangeAspect="1"/>
              </p:cNvPicPr>
              <p:nvPr/>
            </p:nvPicPr>
            <p:blipFill rotWithShape="1">
              <a:blip r:embed="rId5">
                <a:alphaModFix amt="35000"/>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2041" t="1457" r="15743" b="4203"/>
              <a:stretch/>
            </p:blipFill>
            <p:spPr>
              <a:xfrm>
                <a:off x="3728720" y="3631254"/>
                <a:ext cx="797560" cy="595066"/>
              </a:xfrm>
              <a:prstGeom prst="rect">
                <a:avLst/>
              </a:prstGeom>
            </p:spPr>
          </p:pic>
        </p:grpSp>
        <p:pic>
          <p:nvPicPr>
            <p:cNvPr id="11" name="Picture 10" descr="A person and person talking to each other&#10;&#10;Description automatically generated">
              <a:extLst>
                <a:ext uri="{FF2B5EF4-FFF2-40B4-BE49-F238E27FC236}">
                  <a16:creationId xmlns:a16="http://schemas.microsoft.com/office/drawing/2014/main" id="{C338F3D1-75FE-A98D-25F6-FF53A8729178}"/>
                </a:ext>
              </a:extLst>
            </p:cNvPr>
            <p:cNvPicPr>
              <a:picLocks noChangeAspect="1"/>
            </p:cNvPicPr>
            <p:nvPr/>
          </p:nvPicPr>
          <p:blipFill rotWithShape="1">
            <a:blip r:embed="rId5">
              <a:alphaModFix amt="35000"/>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2041" t="1457" r="15743" b="4203"/>
            <a:stretch/>
          </p:blipFill>
          <p:spPr>
            <a:xfrm>
              <a:off x="1272092" y="2196285"/>
              <a:ext cx="759908" cy="566974"/>
            </a:xfrm>
            <a:prstGeom prst="rect">
              <a:avLst/>
            </a:prstGeom>
          </p:spPr>
        </p:pic>
      </p:grpSp>
      <p:grpSp>
        <p:nvGrpSpPr>
          <p:cNvPr id="3" name="Group 2">
            <a:extLst>
              <a:ext uri="{FF2B5EF4-FFF2-40B4-BE49-F238E27FC236}">
                <a16:creationId xmlns:a16="http://schemas.microsoft.com/office/drawing/2014/main" id="{892FF9DD-D85D-24FA-6448-7D14EE23229A}"/>
              </a:ext>
            </a:extLst>
          </p:cNvPr>
          <p:cNvGrpSpPr/>
          <p:nvPr/>
        </p:nvGrpSpPr>
        <p:grpSpPr>
          <a:xfrm>
            <a:off x="9142522" y="7700701"/>
            <a:ext cx="4869024" cy="4774209"/>
            <a:chOff x="6605799" y="1422529"/>
            <a:chExt cx="4869024" cy="4774209"/>
          </a:xfrm>
        </p:grpSpPr>
        <p:pic>
          <p:nvPicPr>
            <p:cNvPr id="8" name="Picture 7" descr="A child and child standing on a sidewalk&#10;&#10;Description automatically generated">
              <a:extLst>
                <a:ext uri="{FF2B5EF4-FFF2-40B4-BE49-F238E27FC236}">
                  <a16:creationId xmlns:a16="http://schemas.microsoft.com/office/drawing/2014/main" id="{1AF61239-5B26-2669-1187-8628D8FEC7EA}"/>
                </a:ext>
              </a:extLst>
            </p:cNvPr>
            <p:cNvPicPr>
              <a:picLocks noChangeAspect="1"/>
            </p:cNvPicPr>
            <p:nvPr/>
          </p:nvPicPr>
          <p:blipFill rotWithShape="1">
            <a:blip r:embed="rId7">
              <a:alphaModFix amt="35000"/>
              <a:extLst>
                <a:ext uri="{BEBA8EAE-BF5A-486C-A8C5-ECC9F3942E4B}">
                  <a14:imgProps xmlns:a14="http://schemas.microsoft.com/office/drawing/2010/main">
                    <a14:imgLayer r:embed="rId8">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9"/>
                </a:ext>
              </a:extLst>
            </a:blip>
            <a:srcRect l="34422" r="27748"/>
            <a:stretch/>
          </p:blipFill>
          <p:spPr>
            <a:xfrm>
              <a:off x="9768329" y="3659346"/>
              <a:ext cx="1706494" cy="2537392"/>
            </a:xfrm>
            <a:prstGeom prst="rect">
              <a:avLst/>
            </a:prstGeom>
          </p:spPr>
        </p:pic>
        <p:grpSp>
          <p:nvGrpSpPr>
            <p:cNvPr id="16" name="Group 15">
              <a:extLst>
                <a:ext uri="{FF2B5EF4-FFF2-40B4-BE49-F238E27FC236}">
                  <a16:creationId xmlns:a16="http://schemas.microsoft.com/office/drawing/2014/main" id="{9E8279E4-F21A-1DD6-FADD-97171EDC5F2C}"/>
                </a:ext>
              </a:extLst>
            </p:cNvPr>
            <p:cNvGrpSpPr/>
            <p:nvPr/>
          </p:nvGrpSpPr>
          <p:grpSpPr>
            <a:xfrm>
              <a:off x="6605799" y="1422529"/>
              <a:ext cx="2849956" cy="2006471"/>
              <a:chOff x="637315" y="1701671"/>
              <a:chExt cx="4382280" cy="2823882"/>
            </a:xfrm>
          </p:grpSpPr>
          <p:pic>
            <p:nvPicPr>
              <p:cNvPr id="17" name="Picture 16" descr="A person and person talking to each other&#10;&#10;Description automatically generated">
                <a:extLst>
                  <a:ext uri="{FF2B5EF4-FFF2-40B4-BE49-F238E27FC236}">
                    <a16:creationId xmlns:a16="http://schemas.microsoft.com/office/drawing/2014/main" id="{7DCA3F0A-460D-5E25-3AFE-6889F47C116D}"/>
                  </a:ext>
                </a:extLst>
              </p:cNvPr>
              <p:cNvPicPr>
                <a:picLocks noChangeAspect="1"/>
              </p:cNvPicPr>
              <p:nvPr/>
            </p:nvPicPr>
            <p:blipFill rotWithShape="1">
              <a:blip r:embed="rId10">
                <a:alphaModFix amt="35000"/>
                <a:extLst>
                  <a:ext uri="{BEBA8EAE-BF5A-486C-A8C5-ECC9F3942E4B}">
                    <a14:imgProps xmlns:a14="http://schemas.microsoft.com/office/drawing/2010/main">
                      <a14:imgLayer r:embed="rId11">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6"/>
                  </a:ext>
                </a:extLst>
              </a:blip>
              <a:srcRect l="47171" r="4408"/>
              <a:stretch/>
            </p:blipFill>
            <p:spPr>
              <a:xfrm>
                <a:off x="2405742" y="1701671"/>
                <a:ext cx="2613853" cy="2823882"/>
              </a:xfrm>
              <a:prstGeom prst="rect">
                <a:avLst/>
              </a:prstGeom>
            </p:spPr>
          </p:pic>
          <p:pic>
            <p:nvPicPr>
              <p:cNvPr id="18" name="Picture 17" descr="A person and person talking to each other&#10;&#10;Description automatically generated">
                <a:extLst>
                  <a:ext uri="{FF2B5EF4-FFF2-40B4-BE49-F238E27FC236}">
                    <a16:creationId xmlns:a16="http://schemas.microsoft.com/office/drawing/2014/main" id="{AF00218C-0BA1-0166-E969-0D34BD918591}"/>
                  </a:ext>
                </a:extLst>
              </p:cNvPr>
              <p:cNvPicPr>
                <a:picLocks noChangeAspect="1"/>
              </p:cNvPicPr>
              <p:nvPr/>
            </p:nvPicPr>
            <p:blipFill rotWithShape="1">
              <a:blip r:embed="rId10">
                <a:alphaModFix amt="35000"/>
                <a:extLst>
                  <a:ext uri="{BEBA8EAE-BF5A-486C-A8C5-ECC9F3942E4B}">
                    <a14:imgProps xmlns:a14="http://schemas.microsoft.com/office/drawing/2010/main">
                      <a14:imgLayer r:embed="rId11">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6"/>
                  </a:ext>
                </a:extLst>
              </a:blip>
              <a:srcRect r="59257"/>
              <a:stretch/>
            </p:blipFill>
            <p:spPr>
              <a:xfrm>
                <a:off x="637315" y="1701671"/>
                <a:ext cx="2199375" cy="2823882"/>
              </a:xfrm>
              <a:prstGeom prst="rect">
                <a:avLst/>
              </a:prstGeom>
            </p:spPr>
          </p:pic>
        </p:grpSp>
      </p:grpSp>
      <p:pic>
        <p:nvPicPr>
          <p:cNvPr id="4" name="Picture 3" descr="A logo with a black background&#10;&#10;Description automatically generated">
            <a:extLst>
              <a:ext uri="{FF2B5EF4-FFF2-40B4-BE49-F238E27FC236}">
                <a16:creationId xmlns:a16="http://schemas.microsoft.com/office/drawing/2014/main" id="{58D2C007-4DB7-CC92-3662-1AA4B2D68650}"/>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4785357" y="2066541"/>
            <a:ext cx="2621285" cy="2724918"/>
          </a:xfrm>
          <a:prstGeom prst="rect">
            <a:avLst/>
          </a:prstGeom>
        </p:spPr>
      </p:pic>
      <p:sp>
        <p:nvSpPr>
          <p:cNvPr id="5" name="TextBox 4">
            <a:extLst>
              <a:ext uri="{FF2B5EF4-FFF2-40B4-BE49-F238E27FC236}">
                <a16:creationId xmlns:a16="http://schemas.microsoft.com/office/drawing/2014/main" id="{0D0BF195-A030-F3A8-638A-B7B2190A86C9}"/>
              </a:ext>
            </a:extLst>
          </p:cNvPr>
          <p:cNvSpPr txBox="1"/>
          <p:nvPr/>
        </p:nvSpPr>
        <p:spPr>
          <a:xfrm>
            <a:off x="662603" y="1997839"/>
            <a:ext cx="3549498" cy="2862322"/>
          </a:xfrm>
          <a:prstGeom prst="rect">
            <a:avLst/>
          </a:prstGeom>
          <a:noFill/>
        </p:spPr>
        <p:txBody>
          <a:bodyPr wrap="none" rtlCol="0">
            <a:spAutoFit/>
          </a:bodyPr>
          <a:lstStyle/>
          <a:p>
            <a:pPr algn="ctr"/>
            <a:r>
              <a:rPr lang="en-US" sz="6000" b="1" dirty="0"/>
              <a:t>Prioritizes </a:t>
            </a:r>
            <a:br>
              <a:rPr lang="en-US" sz="6000" b="1" dirty="0"/>
            </a:br>
            <a:r>
              <a:rPr lang="en-US" sz="6000" b="1" dirty="0"/>
              <a:t>Internal </a:t>
            </a:r>
          </a:p>
          <a:p>
            <a:pPr algn="ctr"/>
            <a:r>
              <a:rPr lang="en-US" sz="6000" b="1" dirty="0"/>
              <a:t>Validity</a:t>
            </a:r>
          </a:p>
        </p:txBody>
      </p:sp>
      <p:sp>
        <p:nvSpPr>
          <p:cNvPr id="7" name="TextBox 6">
            <a:extLst>
              <a:ext uri="{FF2B5EF4-FFF2-40B4-BE49-F238E27FC236}">
                <a16:creationId xmlns:a16="http://schemas.microsoft.com/office/drawing/2014/main" id="{8F5A4299-2F21-C0CF-7A76-994A17F5558E}"/>
              </a:ext>
            </a:extLst>
          </p:cNvPr>
          <p:cNvSpPr txBox="1"/>
          <p:nvPr/>
        </p:nvSpPr>
        <p:spPr>
          <a:xfrm>
            <a:off x="8067263" y="1997839"/>
            <a:ext cx="3374770" cy="2862322"/>
          </a:xfrm>
          <a:prstGeom prst="rect">
            <a:avLst/>
          </a:prstGeom>
          <a:noFill/>
        </p:spPr>
        <p:txBody>
          <a:bodyPr wrap="none" rtlCol="0">
            <a:spAutoFit/>
          </a:bodyPr>
          <a:lstStyle/>
          <a:p>
            <a:pPr algn="ctr"/>
            <a:r>
              <a:rPr lang="en-US" sz="6000" b="1" dirty="0"/>
              <a:t>Prioritizes</a:t>
            </a:r>
          </a:p>
          <a:p>
            <a:pPr algn="ctr"/>
            <a:r>
              <a:rPr lang="en-US" sz="6000" b="1" dirty="0"/>
              <a:t>External</a:t>
            </a:r>
          </a:p>
          <a:p>
            <a:pPr algn="ctr"/>
            <a:r>
              <a:rPr lang="en-US" sz="6000" b="1" dirty="0"/>
              <a:t>Validity</a:t>
            </a:r>
          </a:p>
        </p:txBody>
      </p:sp>
    </p:spTree>
    <p:extLst>
      <p:ext uri="{BB962C8B-B14F-4D97-AF65-F5344CB8AC3E}">
        <p14:creationId xmlns:p14="http://schemas.microsoft.com/office/powerpoint/2010/main" val="3834620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5D9"/>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90CBF0A-FEE7-AD97-44B0-26B0A0DA8DB8}"/>
              </a:ext>
            </a:extLst>
          </p:cNvPr>
          <p:cNvSpPr txBox="1"/>
          <p:nvPr/>
        </p:nvSpPr>
        <p:spPr>
          <a:xfrm>
            <a:off x="1734457" y="2551837"/>
            <a:ext cx="8723086" cy="1754326"/>
          </a:xfrm>
          <a:prstGeom prst="rect">
            <a:avLst/>
          </a:prstGeom>
          <a:noFill/>
        </p:spPr>
        <p:txBody>
          <a:bodyPr wrap="square" rtlCol="0">
            <a:spAutoFit/>
          </a:bodyPr>
          <a:lstStyle/>
          <a:p>
            <a:pPr algn="ctr"/>
            <a:r>
              <a:rPr lang="en-US" sz="3600" b="1" dirty="0"/>
              <a:t>What can Emotion Regulation Strategy </a:t>
            </a:r>
            <a:r>
              <a:rPr lang="en-US" sz="3600" b="1" dirty="0">
                <a:solidFill>
                  <a:schemeClr val="accent6"/>
                </a:solidFill>
              </a:rPr>
              <a:t>Choice </a:t>
            </a:r>
            <a:r>
              <a:rPr lang="en-US" sz="3600" b="1" dirty="0"/>
              <a:t>tell us about </a:t>
            </a:r>
            <a:r>
              <a:rPr lang="en-US" sz="3600" b="1" dirty="0">
                <a:solidFill>
                  <a:srgbClr val="FF0000"/>
                </a:solidFill>
              </a:rPr>
              <a:t>Use</a:t>
            </a:r>
            <a:r>
              <a:rPr lang="en-US" sz="3600" b="1" dirty="0">
                <a:solidFill>
                  <a:schemeClr val="accent6"/>
                </a:solidFill>
              </a:rPr>
              <a:t> </a:t>
            </a:r>
            <a:r>
              <a:rPr lang="en-US" sz="3600" b="1" dirty="0"/>
              <a:t>when events are </a:t>
            </a:r>
            <a:r>
              <a:rPr lang="en-US" sz="3600" b="1" i="1" u="sng" dirty="0"/>
              <a:t>intense</a:t>
            </a:r>
            <a:r>
              <a:rPr lang="en-US" sz="3600" b="1" i="1" dirty="0"/>
              <a:t>, </a:t>
            </a:r>
            <a:r>
              <a:rPr lang="en-US" sz="3600" b="1" i="1" u="sng" dirty="0"/>
              <a:t>uncertain</a:t>
            </a:r>
            <a:r>
              <a:rPr lang="en-US" sz="3600" b="1" i="1" dirty="0"/>
              <a:t>, </a:t>
            </a:r>
            <a:r>
              <a:rPr lang="en-US" sz="3600" b="1" i="1" u="sng" dirty="0"/>
              <a:t>dynamic</a:t>
            </a:r>
            <a:r>
              <a:rPr lang="en-US" sz="3600" b="1" dirty="0"/>
              <a:t>, and </a:t>
            </a:r>
            <a:r>
              <a:rPr lang="en-US" sz="3600" b="1" i="1" u="sng" dirty="0"/>
              <a:t>complex</a:t>
            </a:r>
            <a:r>
              <a:rPr lang="en-US" sz="3600" b="1" dirty="0"/>
              <a:t>?</a:t>
            </a:r>
            <a:endParaRPr lang="en-US" sz="3600" dirty="0"/>
          </a:p>
        </p:txBody>
      </p:sp>
    </p:spTree>
    <p:extLst>
      <p:ext uri="{BB962C8B-B14F-4D97-AF65-F5344CB8AC3E}">
        <p14:creationId xmlns:p14="http://schemas.microsoft.com/office/powerpoint/2010/main" val="3461246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stCxn id="4" idx="6"/>
            <a:endCxn id="5" idx="4"/>
          </p:cNvCxnSpPr>
          <p:nvPr/>
        </p:nvCxnSpPr>
        <p:spPr>
          <a:xfrm flipV="1">
            <a:off x="5666108" y="2862580"/>
            <a:ext cx="1926585" cy="209092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0"/>
          </p:cNvCxnSpPr>
          <p:nvPr/>
        </p:nvCxnSpPr>
        <p:spPr>
          <a:xfrm>
            <a:off x="8827133" y="1628140"/>
            <a:ext cx="1559560" cy="236524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spTree>
    <p:extLst>
      <p:ext uri="{BB962C8B-B14F-4D97-AF65-F5344CB8AC3E}">
        <p14:creationId xmlns:p14="http://schemas.microsoft.com/office/powerpoint/2010/main" val="2978418318"/>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cxnSp>
        <p:nvCxnSpPr>
          <p:cNvPr id="13" name="Connector: Curved 12">
            <a:extLst>
              <a:ext uri="{FF2B5EF4-FFF2-40B4-BE49-F238E27FC236}">
                <a16:creationId xmlns:a16="http://schemas.microsoft.com/office/drawing/2014/main" id="{5C640184-A81F-CB13-5F53-2A59D3264B63}"/>
              </a:ext>
            </a:extLst>
          </p:cNvPr>
          <p:cNvCxnSpPr>
            <a:cxnSpLocks/>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solidFill>
                  <a:schemeClr val="accent6">
                    <a:lumMod val="20000"/>
                    <a:lumOff val="80000"/>
                  </a:schemeClr>
                </a:solidFill>
              </a:rPr>
              <a:t>No emotion regulation training</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Identified ten most emotionally-salient events</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Strategies were coded (IRR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cxnSp>
        <p:nvCxnSpPr>
          <p:cNvPr id="15" name="Connector: Curved 14">
            <a:extLst>
              <a:ext uri="{FF2B5EF4-FFF2-40B4-BE49-F238E27FC236}">
                <a16:creationId xmlns:a16="http://schemas.microsoft.com/office/drawing/2014/main" id="{4CA8F651-80DF-1CFD-8350-B9336DA79AAA}"/>
              </a:ext>
            </a:extLst>
          </p:cNvPr>
          <p:cNvCxnSpPr/>
          <p:nvPr/>
        </p:nvCxnSpPr>
        <p:spPr>
          <a:xfrm flipV="1">
            <a:off x="5666108" y="2862580"/>
            <a:ext cx="1926585" cy="209092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6CE82EC4-F4FA-9C9E-6654-173DA9C58D1D}"/>
              </a:ext>
            </a:extLst>
          </p:cNvPr>
          <p:cNvCxnSpPr>
            <a:cxnSpLocks/>
          </p:cNvCxnSpPr>
          <p:nvPr/>
        </p:nvCxnSpPr>
        <p:spPr>
          <a:xfrm>
            <a:off x="8827133" y="1628140"/>
            <a:ext cx="1559560" cy="236524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2345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cxnSp>
        <p:nvCxnSpPr>
          <p:cNvPr id="8" name="Connector: Curved 7">
            <a:extLst>
              <a:ext uri="{FF2B5EF4-FFF2-40B4-BE49-F238E27FC236}">
                <a16:creationId xmlns:a16="http://schemas.microsoft.com/office/drawing/2014/main" id="{859329EB-3036-34BE-94F3-330376440BFB}"/>
              </a:ext>
            </a:extLst>
          </p:cNvPr>
          <p:cNvCxnSpPr>
            <a:cxnSpLocks/>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Identified ten most emotionally-salient events</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Strategies were coded (IRR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cxnSp>
        <p:nvCxnSpPr>
          <p:cNvPr id="10" name="Connector: Curved 9">
            <a:extLst>
              <a:ext uri="{FF2B5EF4-FFF2-40B4-BE49-F238E27FC236}">
                <a16:creationId xmlns:a16="http://schemas.microsoft.com/office/drawing/2014/main" id="{D54AF124-6984-E9E4-0F0A-1830D0D4F9E5}"/>
              </a:ext>
            </a:extLst>
          </p:cNvPr>
          <p:cNvCxnSpPr/>
          <p:nvPr/>
        </p:nvCxnSpPr>
        <p:spPr>
          <a:xfrm flipV="1">
            <a:off x="5666108" y="2862580"/>
            <a:ext cx="1926585" cy="209092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95E98150-3BB8-5AF1-751C-4AE866F7ADC0}"/>
              </a:ext>
            </a:extLst>
          </p:cNvPr>
          <p:cNvCxnSpPr>
            <a:cxnSpLocks/>
          </p:cNvCxnSpPr>
          <p:nvPr/>
        </p:nvCxnSpPr>
        <p:spPr>
          <a:xfrm>
            <a:off x="8827133" y="1628140"/>
            <a:ext cx="1559560" cy="236524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297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cxnSp>
        <p:nvCxnSpPr>
          <p:cNvPr id="11" name="Connector: Curved 10">
            <a:extLst>
              <a:ext uri="{FF2B5EF4-FFF2-40B4-BE49-F238E27FC236}">
                <a16:creationId xmlns:a16="http://schemas.microsoft.com/office/drawing/2014/main" id="{4D634C39-081A-3F76-6B6C-BB02FAFDD6C5}"/>
              </a:ext>
            </a:extLst>
          </p:cNvPr>
          <p:cNvCxnSpPr>
            <a:stCxn id="4" idx="6"/>
            <a:endCxn id="5" idx="4"/>
          </p:cNvCxnSpPr>
          <p:nvPr/>
        </p:nvCxnSpPr>
        <p:spPr>
          <a:xfrm flipV="1">
            <a:off x="5666108" y="2862580"/>
            <a:ext cx="1926585" cy="209092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0"/>
          </p:cNvCxnSpPr>
          <p:nvPr/>
        </p:nvCxnSpPr>
        <p:spPr>
          <a:xfrm>
            <a:off x="8827133" y="1628140"/>
            <a:ext cx="1559560" cy="236524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solidFill>
                  <a:schemeClr val="accent6">
                    <a:lumMod val="20000"/>
                    <a:lumOff val="80000"/>
                  </a:schemeClr>
                </a:solidFill>
              </a:rPr>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Strategies were coded (IRR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56074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cxnSp>
        <p:nvCxnSpPr>
          <p:cNvPr id="8" name="Connector: Curved 7">
            <a:extLst>
              <a:ext uri="{FF2B5EF4-FFF2-40B4-BE49-F238E27FC236}">
                <a16:creationId xmlns:a16="http://schemas.microsoft.com/office/drawing/2014/main" id="{58A42C10-D927-78F1-7639-95DFA8BF37EF}"/>
              </a:ext>
            </a:extLst>
          </p:cNvPr>
          <p:cNvCxnSpPr>
            <a:cxnSpLocks/>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Strategies were coded (IRR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cxnSp>
        <p:nvCxnSpPr>
          <p:cNvPr id="10" name="Connector: Curved 9">
            <a:extLst>
              <a:ext uri="{FF2B5EF4-FFF2-40B4-BE49-F238E27FC236}">
                <a16:creationId xmlns:a16="http://schemas.microsoft.com/office/drawing/2014/main" id="{ABF5608E-C569-B9D4-4C2D-3D13835214FE}"/>
              </a:ext>
            </a:extLst>
          </p:cNvPr>
          <p:cNvCxnSpPr/>
          <p:nvPr/>
        </p:nvCxnSpPr>
        <p:spPr>
          <a:xfrm flipV="1">
            <a:off x="5666108" y="2862580"/>
            <a:ext cx="1926585" cy="209092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E93B9E93-E57C-2486-2109-D11BF372BB98}"/>
              </a:ext>
            </a:extLst>
          </p:cNvPr>
          <p:cNvCxnSpPr>
            <a:cxnSpLocks/>
          </p:cNvCxnSpPr>
          <p:nvPr/>
        </p:nvCxnSpPr>
        <p:spPr>
          <a:xfrm>
            <a:off x="8827133" y="1628140"/>
            <a:ext cx="1559560" cy="236524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46465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cxnSp>
        <p:nvCxnSpPr>
          <p:cNvPr id="8" name="Connector: Curved 7">
            <a:extLst>
              <a:ext uri="{FF2B5EF4-FFF2-40B4-BE49-F238E27FC236}">
                <a16:creationId xmlns:a16="http://schemas.microsoft.com/office/drawing/2014/main" id="{1CFC4CFB-F20D-996D-62EA-5C353A9E8405}"/>
              </a:ext>
            </a:extLst>
          </p:cNvPr>
          <p:cNvCxnSpPr>
            <a:cxnSpLocks/>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 name="Connector: Curved 9">
            <a:extLst>
              <a:ext uri="{FF2B5EF4-FFF2-40B4-BE49-F238E27FC236}">
                <a16:creationId xmlns:a16="http://schemas.microsoft.com/office/drawing/2014/main" id="{84A99AAF-3DEE-307A-9D8B-A41FB9B55CE0}"/>
              </a:ext>
            </a:extLst>
          </p:cNvPr>
          <p:cNvCxnSpPr/>
          <p:nvPr/>
        </p:nvCxnSpPr>
        <p:spPr>
          <a:xfrm flipV="1">
            <a:off x="5666108" y="2862580"/>
            <a:ext cx="1926585" cy="209092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38C30DF3-00E7-0ABF-21F4-AA3D836A1612}"/>
              </a:ext>
            </a:extLst>
          </p:cNvPr>
          <p:cNvCxnSpPr>
            <a:cxnSpLocks/>
          </p:cNvCxnSpPr>
          <p:nvPr/>
        </p:nvCxnSpPr>
        <p:spPr>
          <a:xfrm>
            <a:off x="8827133" y="1628140"/>
            <a:ext cx="1559560" cy="236524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67000" y="34066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782333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6" name="Picture 8" descr="PHOTOS: Terror Behind The Walls at Eastern State Penitentiary">
            <a:extLst>
              <a:ext uri="{FF2B5EF4-FFF2-40B4-BE49-F238E27FC236}">
                <a16:creationId xmlns:a16="http://schemas.microsoft.com/office/drawing/2014/main" id="{504E42B4-6995-4E49-ADD8-B1DBE78FD4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952" r="4198" b="-4"/>
          <a:stretch/>
        </p:blipFill>
        <p:spPr bwMode="auto">
          <a:xfrm>
            <a:off x="20" y="10"/>
            <a:ext cx="4003019" cy="3388883"/>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Sneak Peek: Terror Behind the Walls 2014 | AL DÍA News">
            <a:extLst>
              <a:ext uri="{FF2B5EF4-FFF2-40B4-BE49-F238E27FC236}">
                <a16:creationId xmlns:a16="http://schemas.microsoft.com/office/drawing/2014/main" id="{2BC5BCE7-399B-4EA3-8655-D07B98486A2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639" r="3617" b="2"/>
          <a:stretch/>
        </p:blipFill>
        <p:spPr bwMode="auto">
          <a:xfrm>
            <a:off x="4094479" y="10"/>
            <a:ext cx="4014047" cy="338327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PHOTOS: Terror Behind the Walls in Philly is extra trippy for 2019 ...">
            <a:extLst>
              <a:ext uri="{FF2B5EF4-FFF2-40B4-BE49-F238E27FC236}">
                <a16:creationId xmlns:a16="http://schemas.microsoft.com/office/drawing/2014/main" id="{11A1E626-9018-4FE2-A81E-3CD5BB750154}"/>
              </a:ext>
            </a:extLst>
          </p:cNvPr>
          <p:cNvPicPr>
            <a:picLocks noChangeAspect="1" noChangeArrowheads="1"/>
          </p:cNvPicPr>
          <p:nvPr/>
        </p:nvPicPr>
        <p:blipFill rotWithShape="1">
          <a:blip r:embed="rId5" cstate="hqprint">
            <a:extLst>
              <a:ext uri="{28A0092B-C50C-407E-A947-70E740481C1C}">
                <a14:useLocalDpi xmlns:a14="http://schemas.microsoft.com/office/drawing/2010/main" val="0"/>
              </a:ext>
            </a:extLst>
          </a:blip>
          <a:srcRect r="11264" b="4"/>
          <a:stretch/>
        </p:blipFill>
        <p:spPr bwMode="auto">
          <a:xfrm>
            <a:off x="8188960" y="10"/>
            <a:ext cx="4003039" cy="3383270"/>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Should Kids Go to Terror Behind the Walls? - MK Memo - October ...">
            <a:extLst>
              <a:ext uri="{FF2B5EF4-FFF2-40B4-BE49-F238E27FC236}">
                <a16:creationId xmlns:a16="http://schemas.microsoft.com/office/drawing/2014/main" id="{52739E76-E052-415C-8D65-4148655D156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4712" r="3" b="28780"/>
          <a:stretch/>
        </p:blipFill>
        <p:spPr bwMode="auto">
          <a:xfrm>
            <a:off x="20" y="3469102"/>
            <a:ext cx="4003019" cy="33888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laser, scene, bird&#10;&#10;Description automatically generated">
            <a:extLst>
              <a:ext uri="{FF2B5EF4-FFF2-40B4-BE49-F238E27FC236}">
                <a16:creationId xmlns:a16="http://schemas.microsoft.com/office/drawing/2014/main" id="{DDAAE0D5-ABA1-4BF4-808F-D173DE570544}"/>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10382" r="10719" b="-1"/>
          <a:stretch/>
        </p:blipFill>
        <p:spPr>
          <a:xfrm>
            <a:off x="4094479" y="3469102"/>
            <a:ext cx="4014047" cy="3383280"/>
          </a:xfrm>
          <a:prstGeom prst="rect">
            <a:avLst/>
          </a:prstGeom>
        </p:spPr>
      </p:pic>
      <p:pic>
        <p:nvPicPr>
          <p:cNvPr id="7170" name="Picture 2" descr="PHOTOS: Terror Behind the Walls in Philly is extra trippy for 2019 ...">
            <a:extLst>
              <a:ext uri="{FF2B5EF4-FFF2-40B4-BE49-F238E27FC236}">
                <a16:creationId xmlns:a16="http://schemas.microsoft.com/office/drawing/2014/main" id="{0D510D10-09C7-45BC-8D0F-F6C8AEE6CBC2}"/>
              </a:ext>
            </a:extLst>
          </p:cNvPr>
          <p:cNvPicPr>
            <a:picLocks noChangeAspect="1" noChangeArrowheads="1"/>
          </p:cNvPicPr>
          <p:nvPr/>
        </p:nvPicPr>
        <p:blipFill rotWithShape="1">
          <a:blip r:embed="rId9" cstate="hqprint">
            <a:extLst>
              <a:ext uri="{28A0092B-C50C-407E-A947-70E740481C1C}">
                <a14:useLocalDpi xmlns:a14="http://schemas.microsoft.com/office/drawing/2010/main" val="0"/>
              </a:ext>
            </a:extLst>
          </a:blip>
          <a:srcRect l="11652" r="-3" b="-3"/>
          <a:stretch/>
        </p:blipFill>
        <p:spPr bwMode="auto">
          <a:xfrm>
            <a:off x="8199966" y="3469102"/>
            <a:ext cx="3992034" cy="3388893"/>
          </a:xfrm>
          <a:prstGeom prst="rect">
            <a:avLst/>
          </a:prstGeom>
          <a:noFill/>
          <a:extLst>
            <a:ext uri="{909E8E84-426E-40DD-AFC4-6F175D3DCCD1}">
              <a14:hiddenFill xmlns:a14="http://schemas.microsoft.com/office/drawing/2010/main">
                <a:solidFill>
                  <a:srgbClr val="FFFFFF"/>
                </a:solidFill>
              </a14:hiddenFill>
            </a:ext>
          </a:extLst>
        </p:spPr>
      </p:pic>
      <p:sp>
        <p:nvSpPr>
          <p:cNvPr id="13" name="Slide Number Placeholder 12">
            <a:extLst>
              <a:ext uri="{FF2B5EF4-FFF2-40B4-BE49-F238E27FC236}">
                <a16:creationId xmlns:a16="http://schemas.microsoft.com/office/drawing/2014/main" id="{879D8F91-F3C4-4CDD-A6AB-B48CCF73EDE6}"/>
              </a:ext>
            </a:extLst>
          </p:cNvPr>
          <p:cNvSpPr>
            <a:spLocks noGrp="1"/>
          </p:cNvSpPr>
          <p:nvPr>
            <p:ph type="sldNum" sz="quarter" idx="12"/>
          </p:nvPr>
        </p:nvSpPr>
        <p:spPr/>
        <p:txBody>
          <a:bodyPr/>
          <a:lstStyle/>
          <a:p>
            <a:fld id="{58782805-61A3-4A9B-8D39-1A61657B2E27}" type="slidenum">
              <a:rPr lang="en-US" smtClean="0"/>
              <a:t>18</a:t>
            </a:fld>
            <a:endParaRPr lang="en-US"/>
          </a:p>
        </p:txBody>
      </p:sp>
    </p:spTree>
    <p:extLst>
      <p:ext uri="{BB962C8B-B14F-4D97-AF65-F5344CB8AC3E}">
        <p14:creationId xmlns:p14="http://schemas.microsoft.com/office/powerpoint/2010/main" val="99608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9"/>
          <p:cNvSpPr txBox="1">
            <a:spLocks noGrp="1"/>
          </p:cNvSpPr>
          <p:nvPr>
            <p:ph type="subTitle" idx="1"/>
          </p:nvPr>
        </p:nvSpPr>
        <p:spPr>
          <a:xfrm>
            <a:off x="5143267" y="537029"/>
            <a:ext cx="6395600" cy="785304"/>
          </a:xfrm>
          <a:prstGeom prst="rect">
            <a:avLst/>
          </a:prstGeom>
        </p:spPr>
        <p:txBody>
          <a:bodyPr spcFirstLastPara="1" vert="horz" wrap="square" lIns="121900" tIns="121900" rIns="121900" bIns="121900" rtlCol="0" anchor="t" anchorCtr="0">
            <a:noAutofit/>
          </a:bodyPr>
          <a:lstStyle/>
          <a:p>
            <a:pPr>
              <a:spcBef>
                <a:spcPts val="0"/>
              </a:spcBef>
            </a:pPr>
            <a:r>
              <a:rPr lang="en" sz="2933" b="1" dirty="0">
                <a:solidFill>
                  <a:srgbClr val="073763"/>
                </a:solidFill>
              </a:rPr>
              <a:t>What can TBTW offer?</a:t>
            </a:r>
            <a:endParaRPr sz="2933" b="1" dirty="0">
              <a:solidFill>
                <a:srgbClr val="073763"/>
              </a:solidFill>
            </a:endParaRPr>
          </a:p>
        </p:txBody>
      </p:sp>
      <p:sp>
        <p:nvSpPr>
          <p:cNvPr id="191" name="Google Shape;191;p29"/>
          <p:cNvSpPr txBox="1"/>
          <p:nvPr/>
        </p:nvSpPr>
        <p:spPr>
          <a:xfrm>
            <a:off x="4900467" y="1550646"/>
            <a:ext cx="6881200" cy="4673600"/>
          </a:xfrm>
          <a:prstGeom prst="rect">
            <a:avLst/>
          </a:prstGeom>
          <a:noFill/>
          <a:ln>
            <a:noFill/>
          </a:ln>
        </p:spPr>
        <p:txBody>
          <a:bodyPr spcFirstLastPara="1" wrap="square" lIns="121900" tIns="121900" rIns="121900" bIns="121900" anchor="t" anchorCtr="0">
            <a:noAutofit/>
          </a:bodyPr>
          <a:lstStyle/>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Feature-rich but controlled environment</a:t>
            </a:r>
            <a:endParaRPr lang="en-US" sz="2400" dirty="0">
              <a:solidFill>
                <a:schemeClr val="dk1"/>
              </a:solidFill>
              <a:ea typeface="Times New Roman"/>
              <a:cs typeface="Times New Roman"/>
              <a:sym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608965">
              <a:lnSpc>
                <a:spcPct val="115000"/>
              </a:lnSpc>
              <a:spcBef>
                <a:spcPts val="1600"/>
              </a:spcBef>
              <a:spcAft>
                <a:spcPts val="1600"/>
              </a:spcAft>
            </a:pPr>
            <a:endParaRPr lang="en-US" sz="1733" dirty="0">
              <a:solidFill>
                <a:schemeClr val="dk1"/>
              </a:solidFill>
              <a:latin typeface="Times New Roman"/>
              <a:ea typeface="Times New Roman"/>
              <a:cs typeface="Times New Roman"/>
            </a:endParaRPr>
          </a:p>
        </p:txBody>
      </p:sp>
      <p:pic>
        <p:nvPicPr>
          <p:cNvPr id="192" name="Google Shape;192;p29" descr="A sign on the side of a building&#10;&#10;Description automatically generated"/>
          <p:cNvPicPr preferRelativeResize="0"/>
          <p:nvPr/>
        </p:nvPicPr>
        <p:blipFill rotWithShape="1">
          <a:blip r:embed="rId3">
            <a:alphaModFix/>
          </a:blip>
          <a:srcRect l="33199" r="15990"/>
          <a:stretch/>
        </p:blipFill>
        <p:spPr>
          <a:xfrm>
            <a:off x="1" y="0"/>
            <a:ext cx="4672268" cy="6896635"/>
          </a:xfrm>
          <a:prstGeom prst="rect">
            <a:avLst/>
          </a:prstGeom>
          <a:noFill/>
          <a:ln>
            <a:noFill/>
          </a:ln>
        </p:spPr>
      </p:pic>
    </p:spTree>
    <p:extLst>
      <p:ext uri="{BB962C8B-B14F-4D97-AF65-F5344CB8AC3E}">
        <p14:creationId xmlns:p14="http://schemas.microsoft.com/office/powerpoint/2010/main" val="1729053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5D9"/>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2739290-EB92-66DF-67C7-AF83C8255721}"/>
              </a:ext>
            </a:extLst>
          </p:cNvPr>
          <p:cNvGrpSpPr/>
          <p:nvPr/>
        </p:nvGrpSpPr>
        <p:grpSpPr>
          <a:xfrm>
            <a:off x="770964" y="1462981"/>
            <a:ext cx="5080978" cy="3584148"/>
            <a:chOff x="637315" y="1701671"/>
            <a:chExt cx="4382280" cy="2823882"/>
          </a:xfrm>
        </p:grpSpPr>
        <p:pic>
          <p:nvPicPr>
            <p:cNvPr id="9" name="Picture 8" descr="A person and person talking to each other&#10;&#10;Description automatically generated">
              <a:extLst>
                <a:ext uri="{FF2B5EF4-FFF2-40B4-BE49-F238E27FC236}">
                  <a16:creationId xmlns:a16="http://schemas.microsoft.com/office/drawing/2014/main" id="{605166D5-5465-E801-2881-B4C7D09835D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l="47171" r="4408"/>
            <a:stretch/>
          </p:blipFill>
          <p:spPr>
            <a:xfrm>
              <a:off x="2405742" y="1701671"/>
              <a:ext cx="2613853" cy="2823882"/>
            </a:xfrm>
            <a:prstGeom prst="rect">
              <a:avLst/>
            </a:prstGeom>
          </p:spPr>
        </p:pic>
        <p:pic>
          <p:nvPicPr>
            <p:cNvPr id="10" name="Picture 9" descr="A person and person talking to each other&#10;&#10;Description automatically generated">
              <a:extLst>
                <a:ext uri="{FF2B5EF4-FFF2-40B4-BE49-F238E27FC236}">
                  <a16:creationId xmlns:a16="http://schemas.microsoft.com/office/drawing/2014/main" id="{17F8E0FF-FAAA-6005-B2D7-977FC884648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r="59257"/>
            <a:stretch/>
          </p:blipFill>
          <p:spPr>
            <a:xfrm>
              <a:off x="637315" y="1701671"/>
              <a:ext cx="2199375" cy="2823882"/>
            </a:xfrm>
            <a:prstGeom prst="rect">
              <a:avLst/>
            </a:prstGeom>
          </p:spPr>
        </p:pic>
      </p:grpSp>
    </p:spTree>
    <p:extLst>
      <p:ext uri="{BB962C8B-B14F-4D97-AF65-F5344CB8AC3E}">
        <p14:creationId xmlns:p14="http://schemas.microsoft.com/office/powerpoint/2010/main" val="42653197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9"/>
          <p:cNvSpPr txBox="1">
            <a:spLocks noGrp="1"/>
          </p:cNvSpPr>
          <p:nvPr>
            <p:ph type="subTitle" idx="1"/>
          </p:nvPr>
        </p:nvSpPr>
        <p:spPr>
          <a:xfrm>
            <a:off x="5143267" y="537029"/>
            <a:ext cx="6395600" cy="785304"/>
          </a:xfrm>
          <a:prstGeom prst="rect">
            <a:avLst/>
          </a:prstGeom>
        </p:spPr>
        <p:txBody>
          <a:bodyPr spcFirstLastPara="1" vert="horz" wrap="square" lIns="121900" tIns="121900" rIns="121900" bIns="121900" rtlCol="0" anchor="t" anchorCtr="0">
            <a:noAutofit/>
          </a:bodyPr>
          <a:lstStyle/>
          <a:p>
            <a:pPr>
              <a:spcBef>
                <a:spcPts val="0"/>
              </a:spcBef>
            </a:pPr>
            <a:r>
              <a:rPr lang="en" sz="2933" b="1" dirty="0">
                <a:solidFill>
                  <a:srgbClr val="073763"/>
                </a:solidFill>
              </a:rPr>
              <a:t>What can TBTW offer?</a:t>
            </a:r>
            <a:endParaRPr sz="2933" b="1" dirty="0">
              <a:solidFill>
                <a:srgbClr val="073763"/>
              </a:solidFill>
            </a:endParaRPr>
          </a:p>
        </p:txBody>
      </p:sp>
      <p:sp>
        <p:nvSpPr>
          <p:cNvPr id="191" name="Google Shape;191;p29"/>
          <p:cNvSpPr txBox="1"/>
          <p:nvPr/>
        </p:nvSpPr>
        <p:spPr>
          <a:xfrm>
            <a:off x="4900467" y="1550646"/>
            <a:ext cx="6881200" cy="4673600"/>
          </a:xfrm>
          <a:prstGeom prst="rect">
            <a:avLst/>
          </a:prstGeom>
          <a:noFill/>
          <a:ln>
            <a:noFill/>
          </a:ln>
        </p:spPr>
        <p:txBody>
          <a:bodyPr spcFirstLastPara="1" wrap="square" lIns="121900" tIns="121900" rIns="121900" bIns="121900" anchor="t" anchorCtr="0">
            <a:noAutofit/>
          </a:bodyPr>
          <a:lstStyle/>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Feature-rich but controlled environment</a:t>
            </a:r>
            <a:endParaRPr lang="en-US" sz="2400" dirty="0">
              <a:solidFill>
                <a:schemeClr val="dk1"/>
              </a:solidFill>
              <a:ea typeface="Times New Roman"/>
              <a:cs typeface="Times New Roman"/>
              <a:sym typeface="Times New Roman"/>
            </a:endParaRPr>
          </a:p>
          <a:p>
            <a:pPr marL="1218565" lvl="1" indent="-456565">
              <a:buClr>
                <a:srgbClr val="000000"/>
              </a:buClr>
              <a:buSzPts val="1800"/>
              <a:buFont typeface="Times New Roman"/>
              <a:buChar char="○"/>
            </a:pPr>
            <a:endParaRPr lang="en" sz="2400" dirty="0">
              <a:ea typeface="Calibri"/>
              <a:cs typeface="Times New Roman"/>
            </a:endParaRPr>
          </a:p>
          <a:p>
            <a:pPr marL="1218565" lvl="1" indent="-456565">
              <a:buClr>
                <a:srgbClr val="000000"/>
              </a:buClr>
              <a:buSzPts val="1800"/>
              <a:buFont typeface="Times New Roman"/>
              <a:buChar char="○"/>
            </a:pPr>
            <a:r>
              <a:rPr lang="en" sz="2400" dirty="0">
                <a:solidFill>
                  <a:schemeClr val="dk1"/>
                </a:solidFill>
                <a:ea typeface="Calibri"/>
                <a:cs typeface="Calibri"/>
              </a:rPr>
              <a:t>Limited researcher intervention</a:t>
            </a:r>
            <a:br>
              <a:rPr lang="en" sz="2400" dirty="0">
                <a:ea typeface="Times New Roman"/>
                <a:cs typeface="Times New Roman"/>
              </a:rPr>
            </a:br>
            <a:endParaRPr sz="2400" dirty="0">
              <a:solidFill>
                <a:schemeClr val="dk1"/>
              </a:solidFill>
              <a:ea typeface="Times New Roman"/>
              <a:cs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608965">
              <a:lnSpc>
                <a:spcPct val="115000"/>
              </a:lnSpc>
              <a:spcBef>
                <a:spcPts val="1600"/>
              </a:spcBef>
              <a:spcAft>
                <a:spcPts val="1600"/>
              </a:spcAft>
            </a:pPr>
            <a:endParaRPr lang="en-US" sz="1733" dirty="0">
              <a:solidFill>
                <a:schemeClr val="dk1"/>
              </a:solidFill>
              <a:latin typeface="Times New Roman"/>
              <a:ea typeface="Times New Roman"/>
              <a:cs typeface="Times New Roman"/>
            </a:endParaRPr>
          </a:p>
        </p:txBody>
      </p:sp>
      <p:pic>
        <p:nvPicPr>
          <p:cNvPr id="192" name="Google Shape;192;p29" descr="A sign on the side of a building&#10;&#10;Description automatically generated"/>
          <p:cNvPicPr preferRelativeResize="0"/>
          <p:nvPr/>
        </p:nvPicPr>
        <p:blipFill rotWithShape="1">
          <a:blip r:embed="rId3">
            <a:alphaModFix/>
          </a:blip>
          <a:srcRect l="33199" r="15990"/>
          <a:stretch/>
        </p:blipFill>
        <p:spPr>
          <a:xfrm>
            <a:off x="1" y="0"/>
            <a:ext cx="4672268" cy="6896635"/>
          </a:xfrm>
          <a:prstGeom prst="rect">
            <a:avLst/>
          </a:prstGeom>
          <a:noFill/>
          <a:ln>
            <a:noFill/>
          </a:ln>
        </p:spPr>
      </p:pic>
    </p:spTree>
    <p:extLst>
      <p:ext uri="{BB962C8B-B14F-4D97-AF65-F5344CB8AC3E}">
        <p14:creationId xmlns:p14="http://schemas.microsoft.com/office/powerpoint/2010/main" val="3418011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9"/>
          <p:cNvSpPr txBox="1">
            <a:spLocks noGrp="1"/>
          </p:cNvSpPr>
          <p:nvPr>
            <p:ph type="subTitle" idx="1"/>
          </p:nvPr>
        </p:nvSpPr>
        <p:spPr>
          <a:xfrm>
            <a:off x="5143267" y="537029"/>
            <a:ext cx="6395600" cy="785304"/>
          </a:xfrm>
          <a:prstGeom prst="rect">
            <a:avLst/>
          </a:prstGeom>
        </p:spPr>
        <p:txBody>
          <a:bodyPr spcFirstLastPara="1" vert="horz" wrap="square" lIns="121900" tIns="121900" rIns="121900" bIns="121900" rtlCol="0" anchor="t" anchorCtr="0">
            <a:noAutofit/>
          </a:bodyPr>
          <a:lstStyle/>
          <a:p>
            <a:pPr>
              <a:spcBef>
                <a:spcPts val="0"/>
              </a:spcBef>
            </a:pPr>
            <a:r>
              <a:rPr lang="en" sz="2933" b="1" dirty="0">
                <a:solidFill>
                  <a:srgbClr val="073763"/>
                </a:solidFill>
              </a:rPr>
              <a:t>What can TBTW offer?</a:t>
            </a:r>
            <a:endParaRPr sz="2933" b="1" dirty="0">
              <a:solidFill>
                <a:srgbClr val="073763"/>
              </a:solidFill>
            </a:endParaRPr>
          </a:p>
        </p:txBody>
      </p:sp>
      <p:sp>
        <p:nvSpPr>
          <p:cNvPr id="191" name="Google Shape;191;p29"/>
          <p:cNvSpPr txBox="1"/>
          <p:nvPr/>
        </p:nvSpPr>
        <p:spPr>
          <a:xfrm>
            <a:off x="4900467" y="1550646"/>
            <a:ext cx="6881200" cy="4673600"/>
          </a:xfrm>
          <a:prstGeom prst="rect">
            <a:avLst/>
          </a:prstGeom>
          <a:noFill/>
          <a:ln>
            <a:noFill/>
          </a:ln>
        </p:spPr>
        <p:txBody>
          <a:bodyPr spcFirstLastPara="1" wrap="square" lIns="121900" tIns="121900" rIns="121900" bIns="121900" anchor="t" anchorCtr="0">
            <a:noAutofit/>
          </a:bodyPr>
          <a:lstStyle/>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Feature-rich but controlled environment</a:t>
            </a:r>
            <a:endParaRPr lang="en-US" sz="2400" dirty="0">
              <a:solidFill>
                <a:schemeClr val="dk1"/>
              </a:solidFill>
              <a:ea typeface="Times New Roman"/>
              <a:cs typeface="Times New Roman"/>
              <a:sym typeface="Times New Roman"/>
            </a:endParaRPr>
          </a:p>
          <a:p>
            <a:pPr marL="1218565" lvl="1" indent="-456565">
              <a:buClr>
                <a:srgbClr val="000000"/>
              </a:buClr>
              <a:buSzPts val="1800"/>
              <a:buFont typeface="Times New Roman"/>
              <a:buChar char="○"/>
            </a:pPr>
            <a:endParaRPr lang="en" sz="2400" dirty="0">
              <a:ea typeface="Calibri"/>
              <a:cs typeface="Times New Roman"/>
            </a:endParaRPr>
          </a:p>
          <a:p>
            <a:pPr marL="1218565" lvl="1" indent="-456565">
              <a:buClr>
                <a:srgbClr val="000000"/>
              </a:buClr>
              <a:buSzPts val="1800"/>
              <a:buFont typeface="Times New Roman"/>
              <a:buChar char="○"/>
            </a:pPr>
            <a:r>
              <a:rPr lang="en" sz="2400" dirty="0">
                <a:solidFill>
                  <a:schemeClr val="dk1"/>
                </a:solidFill>
                <a:ea typeface="Calibri"/>
                <a:cs typeface="Calibri"/>
              </a:rPr>
              <a:t>Limited researcher intervention</a:t>
            </a:r>
            <a:br>
              <a:rPr lang="en" sz="2400" dirty="0">
                <a:ea typeface="Times New Roman"/>
                <a:cs typeface="Times New Roman"/>
              </a:rPr>
            </a:br>
            <a:endParaRPr sz="2400" dirty="0">
              <a:solidFill>
                <a:schemeClr val="dk1"/>
              </a:solidFill>
              <a:ea typeface="Times New Roman"/>
              <a:cs typeface="Times New Roman"/>
            </a:endParaRPr>
          </a:p>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Performances are reliably consistent</a:t>
            </a:r>
            <a:br>
              <a:rPr lang="en" sz="2400" dirty="0">
                <a:ea typeface="Times New Roman"/>
                <a:cs typeface="Times New Roman"/>
              </a:rPr>
            </a:br>
            <a:endParaRPr lang="en" sz="2400" dirty="0">
              <a:solidFill>
                <a:schemeClr val="dk1"/>
              </a:solidFill>
              <a:latin typeface="Calibri"/>
              <a:ea typeface="Times New Roman"/>
              <a:cs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608965">
              <a:lnSpc>
                <a:spcPct val="115000"/>
              </a:lnSpc>
              <a:spcBef>
                <a:spcPts val="1600"/>
              </a:spcBef>
              <a:spcAft>
                <a:spcPts val="1600"/>
              </a:spcAft>
            </a:pPr>
            <a:endParaRPr lang="en-US" sz="1733" dirty="0">
              <a:solidFill>
                <a:schemeClr val="dk1"/>
              </a:solidFill>
              <a:latin typeface="Times New Roman"/>
              <a:ea typeface="Times New Roman"/>
              <a:cs typeface="Times New Roman"/>
            </a:endParaRPr>
          </a:p>
        </p:txBody>
      </p:sp>
      <p:pic>
        <p:nvPicPr>
          <p:cNvPr id="192" name="Google Shape;192;p29" descr="A sign on the side of a building&#10;&#10;Description automatically generated"/>
          <p:cNvPicPr preferRelativeResize="0"/>
          <p:nvPr/>
        </p:nvPicPr>
        <p:blipFill rotWithShape="1">
          <a:blip r:embed="rId3">
            <a:alphaModFix/>
          </a:blip>
          <a:srcRect l="33199" r="15990"/>
          <a:stretch/>
        </p:blipFill>
        <p:spPr>
          <a:xfrm>
            <a:off x="1" y="0"/>
            <a:ext cx="4672268" cy="6896635"/>
          </a:xfrm>
          <a:prstGeom prst="rect">
            <a:avLst/>
          </a:prstGeom>
          <a:noFill/>
          <a:ln>
            <a:noFill/>
          </a:ln>
        </p:spPr>
      </p:pic>
    </p:spTree>
    <p:extLst>
      <p:ext uri="{BB962C8B-B14F-4D97-AF65-F5344CB8AC3E}">
        <p14:creationId xmlns:p14="http://schemas.microsoft.com/office/powerpoint/2010/main" val="29229020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794525" y="796817"/>
            <a:ext cx="6014301" cy="42656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BBFFE1D-6731-A4B1-11BE-2109387E43ED}"/>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intense emotions, </a:t>
            </a:r>
            <a:br>
              <a:rPr lang="en-US" sz="2400" b="1" dirty="0">
                <a:ea typeface="Calibri"/>
                <a:cs typeface="Calibri"/>
              </a:rPr>
            </a:br>
            <a:r>
              <a:rPr lang="en-US" sz="2400" b="1" dirty="0">
                <a:ea typeface="Calibri"/>
                <a:cs typeface="Calibri"/>
              </a:rPr>
              <a:t>people self-regulated</a:t>
            </a:r>
            <a:endParaRPr lang="en-US" dirty="0">
              <a:ea typeface="Calibri" panose="020F0502020204030204"/>
              <a:cs typeface="Calibri" panose="020F0502020204030204"/>
            </a:endParaRPr>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report regulating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12" name="Picture 11" descr="A graph of a house&#10;&#10;Description automatically generated">
            <a:extLst>
              <a:ext uri="{FF2B5EF4-FFF2-40B4-BE49-F238E27FC236}">
                <a16:creationId xmlns:a16="http://schemas.microsoft.com/office/drawing/2014/main" id="{DE9FB27A-14A8-3FED-D910-FC594238FB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71" y="796497"/>
            <a:ext cx="6604000" cy="4952999"/>
          </a:xfrm>
          <a:prstGeom prst="rect">
            <a:avLst/>
          </a:prstGeom>
        </p:spPr>
      </p:pic>
      <p:sp>
        <p:nvSpPr>
          <p:cNvPr id="2" name="Rectangle 1">
            <a:extLst>
              <a:ext uri="{FF2B5EF4-FFF2-40B4-BE49-F238E27FC236}">
                <a16:creationId xmlns:a16="http://schemas.microsoft.com/office/drawing/2014/main" id="{B8C7D3EB-F233-A442-A3A5-4D0F3D006FF2}"/>
              </a:ext>
            </a:extLst>
          </p:cNvPr>
          <p:cNvSpPr/>
          <p:nvPr/>
        </p:nvSpPr>
        <p:spPr>
          <a:xfrm>
            <a:off x="6338133" y="1108504"/>
            <a:ext cx="5260658" cy="35450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76029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794525" y="796817"/>
            <a:ext cx="6014301" cy="42656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12" name="Picture 11" descr="A graph of a house&#10;&#10;Description automatically generated">
            <a:extLst>
              <a:ext uri="{FF2B5EF4-FFF2-40B4-BE49-F238E27FC236}">
                <a16:creationId xmlns:a16="http://schemas.microsoft.com/office/drawing/2014/main" id="{DE9FB27A-14A8-3FED-D910-FC594238FB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71" y="796497"/>
            <a:ext cx="6604000" cy="4952999"/>
          </a:xfrm>
          <a:prstGeom prst="rect">
            <a:avLst/>
          </a:prstGeom>
        </p:spPr>
      </p:pic>
      <p:sp>
        <p:nvSpPr>
          <p:cNvPr id="2" name="TextBox 1">
            <a:extLst>
              <a:ext uri="{FF2B5EF4-FFF2-40B4-BE49-F238E27FC236}">
                <a16:creationId xmlns:a16="http://schemas.microsoft.com/office/drawing/2014/main" id="{1A5E8326-B66F-70F5-74B5-3A070D1AB49B}"/>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intense emotions, </a:t>
            </a:r>
            <a:br>
              <a:rPr lang="en-US" sz="2400" b="1" dirty="0">
                <a:ea typeface="Calibri"/>
                <a:cs typeface="Calibri"/>
              </a:rPr>
            </a:br>
            <a:r>
              <a:rPr lang="en-US" sz="2400" b="1" dirty="0">
                <a:ea typeface="Calibri"/>
                <a:cs typeface="Calibri"/>
              </a:rPr>
              <a:t>people self-regulated</a:t>
            </a: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3312870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a:p>
            <a:pPr marL="285750" indent="-285750">
              <a:buFont typeface="Arial" panose="020B0604020202020204" pitchFamily="34" charset="0"/>
              <a:buChar char="•"/>
            </a:pPr>
            <a:r>
              <a:rPr lang="en-US" dirty="0">
                <a:ea typeface="+mn-lt"/>
                <a:cs typeface="+mn-lt"/>
              </a:rPr>
              <a:t>As startle sensitivity increases, the number of regulated events within the haunted house increases.   </a:t>
            </a:r>
            <a:r>
              <a:rPr lang="en-US" sz="1200" i="1" dirty="0">
                <a:ea typeface="+mn-lt"/>
                <a:cs typeface="+mn-lt"/>
              </a:rPr>
              <a:t>r</a:t>
            </a:r>
            <a:r>
              <a:rPr lang="en-US" sz="1200" i="1" baseline="30000" dirty="0">
                <a:ea typeface="+mn-lt"/>
                <a:cs typeface="+mn-lt"/>
              </a:rPr>
              <a:t>2</a:t>
            </a:r>
            <a:r>
              <a:rPr lang="en-US" sz="1200" i="1" dirty="0">
                <a:ea typeface="+mn-lt"/>
                <a:cs typeface="+mn-lt"/>
              </a:rPr>
              <a:t> adj. = 0.085</a:t>
            </a:r>
          </a:p>
          <a:p>
            <a:pPr marL="285750" indent="-285750">
              <a:buFont typeface="Arial" panose="020B0604020202020204" pitchFamily="34" charset="0"/>
              <a:buChar char="•"/>
            </a:pPr>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13" name="Picture 12" descr="A graph of a line&#10;&#10;Description automatically generated">
            <a:extLst>
              <a:ext uri="{FF2B5EF4-FFF2-40B4-BE49-F238E27FC236}">
                <a16:creationId xmlns:a16="http://schemas.microsoft.com/office/drawing/2014/main" id="{C0A5EEA2-964F-E17D-3CBF-C5012FA4C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70" y="796498"/>
            <a:ext cx="6603999" cy="4953000"/>
          </a:xfrm>
          <a:prstGeom prst="rect">
            <a:avLst/>
          </a:prstGeom>
        </p:spPr>
      </p:pic>
      <p:sp>
        <p:nvSpPr>
          <p:cNvPr id="4" name="Rectangle 3"/>
          <p:cNvSpPr/>
          <p:nvPr/>
        </p:nvSpPr>
        <p:spPr>
          <a:xfrm>
            <a:off x="6693010" y="1108502"/>
            <a:ext cx="5291859" cy="31891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AC7525BB-2A86-669D-4F65-1CFC559D072B}"/>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intense emotions, </a:t>
            </a:r>
            <a:br>
              <a:rPr lang="en-US" sz="2400" b="1" dirty="0">
                <a:ea typeface="Calibri"/>
                <a:cs typeface="Calibri"/>
              </a:rPr>
            </a:br>
            <a:r>
              <a:rPr lang="en-US" sz="2400" b="1" dirty="0">
                <a:ea typeface="Calibri"/>
                <a:cs typeface="Calibri"/>
              </a:rPr>
              <a:t>people self-regulated</a:t>
            </a: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3027125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a:p>
            <a:pPr marL="285750" indent="-285750">
              <a:buFont typeface="Arial" panose="020B0604020202020204" pitchFamily="34" charset="0"/>
              <a:buChar char="•"/>
            </a:pPr>
            <a:r>
              <a:rPr lang="en-US" dirty="0">
                <a:ea typeface="+mn-lt"/>
                <a:cs typeface="+mn-lt"/>
              </a:rPr>
              <a:t>As startle sensitivity increases, the number of regulated events within the haunted house increases.   </a:t>
            </a:r>
            <a:r>
              <a:rPr lang="en-US" sz="1200" i="1" dirty="0">
                <a:ea typeface="+mn-lt"/>
                <a:cs typeface="+mn-lt"/>
              </a:rPr>
              <a:t>r</a:t>
            </a:r>
            <a:r>
              <a:rPr lang="en-US" sz="1200" i="1" baseline="30000" dirty="0">
                <a:ea typeface="+mn-lt"/>
                <a:cs typeface="+mn-lt"/>
              </a:rPr>
              <a:t>2</a:t>
            </a:r>
            <a:r>
              <a:rPr lang="en-US" sz="1200" i="1" dirty="0">
                <a:ea typeface="+mn-lt"/>
                <a:cs typeface="+mn-lt"/>
              </a:rPr>
              <a:t> adj. = 0.085</a:t>
            </a:r>
          </a:p>
          <a:p>
            <a:pPr marL="285750" indent="-285750">
              <a:buFont typeface="Arial" panose="020B0604020202020204" pitchFamily="34" charset="0"/>
              <a:buChar char="•"/>
            </a:pPr>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13" name="Picture 12" descr="A graph of a line&#10;&#10;Description automatically generated">
            <a:extLst>
              <a:ext uri="{FF2B5EF4-FFF2-40B4-BE49-F238E27FC236}">
                <a16:creationId xmlns:a16="http://schemas.microsoft.com/office/drawing/2014/main" id="{C0A5EEA2-964F-E17D-3CBF-C5012FA4C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70" y="796498"/>
            <a:ext cx="6603999" cy="4953000"/>
          </a:xfrm>
          <a:prstGeom prst="rect">
            <a:avLst/>
          </a:prstGeom>
        </p:spPr>
      </p:pic>
      <p:sp>
        <p:nvSpPr>
          <p:cNvPr id="2" name="TextBox 1">
            <a:extLst>
              <a:ext uri="{FF2B5EF4-FFF2-40B4-BE49-F238E27FC236}">
                <a16:creationId xmlns:a16="http://schemas.microsoft.com/office/drawing/2014/main" id="{9590986C-5A0E-E7F1-D80F-591CD7DF927A}"/>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intense emotions, </a:t>
            </a:r>
            <a:br>
              <a:rPr lang="en-US" sz="2400" b="1" dirty="0">
                <a:ea typeface="Calibri"/>
                <a:cs typeface="Calibri"/>
              </a:rPr>
            </a:br>
            <a:r>
              <a:rPr lang="en-US" sz="2400" b="1" dirty="0">
                <a:ea typeface="Calibri"/>
                <a:cs typeface="Calibri"/>
              </a:rPr>
              <a:t>people self-regulated</a:t>
            </a: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15153972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a:p>
            <a:pPr marL="285750" indent="-285750">
              <a:buFont typeface="Arial" panose="020B0604020202020204" pitchFamily="34" charset="0"/>
              <a:buChar char="•"/>
            </a:pPr>
            <a:r>
              <a:rPr lang="en-US" dirty="0">
                <a:ea typeface="+mn-lt"/>
                <a:cs typeface="+mn-lt"/>
              </a:rPr>
              <a:t>As startle sensitivity increases, the number of regulated events within the haunted house increases.   </a:t>
            </a:r>
            <a:r>
              <a:rPr lang="en-US" sz="1200" i="1" dirty="0">
                <a:ea typeface="+mn-lt"/>
                <a:cs typeface="+mn-lt"/>
              </a:rPr>
              <a:t>r</a:t>
            </a:r>
            <a:r>
              <a:rPr lang="en-US" sz="1200" i="1" baseline="30000" dirty="0">
                <a:ea typeface="+mn-lt"/>
                <a:cs typeface="+mn-lt"/>
              </a:rPr>
              <a:t>2</a:t>
            </a:r>
            <a:r>
              <a:rPr lang="en-US" sz="1200" i="1" dirty="0">
                <a:ea typeface="+mn-lt"/>
                <a:cs typeface="+mn-lt"/>
              </a:rPr>
              <a:t> adj. = 0.085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mn-lt"/>
                <a:cs typeface="+mn-lt"/>
              </a:rPr>
              <a:t>As anxiety increased within the haunted house, so did participants’ self-reported efforts to emotionally regulate.     </a:t>
            </a:r>
            <a:r>
              <a:rPr lang="en-US" sz="1200" i="1" dirty="0">
                <a:ea typeface="+mn-lt"/>
                <a:cs typeface="+mn-lt"/>
              </a:rPr>
              <a:t>r</a:t>
            </a:r>
            <a:r>
              <a:rPr lang="en-US" sz="1200" i="1" baseline="30000" dirty="0">
                <a:ea typeface="+mn-lt"/>
                <a:cs typeface="+mn-lt"/>
              </a:rPr>
              <a:t>2</a:t>
            </a:r>
            <a:r>
              <a:rPr lang="en-US" sz="1200" i="1" dirty="0">
                <a:ea typeface="+mn-lt"/>
                <a:cs typeface="+mn-lt"/>
              </a:rPr>
              <a:t> adj. = 0.095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15" name="Picture 14" descr="A graph of a state anxiety&#10;&#10;Description automatically generated">
            <a:extLst>
              <a:ext uri="{FF2B5EF4-FFF2-40B4-BE49-F238E27FC236}">
                <a16:creationId xmlns:a16="http://schemas.microsoft.com/office/drawing/2014/main" id="{CF4E0349-010C-5DFF-BE08-2D3067E54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69" y="796498"/>
            <a:ext cx="6603999" cy="4953000"/>
          </a:xfrm>
          <a:prstGeom prst="rect">
            <a:avLst/>
          </a:prstGeom>
        </p:spPr>
      </p:pic>
      <p:sp>
        <p:nvSpPr>
          <p:cNvPr id="16" name="Rectangle 15">
            <a:extLst>
              <a:ext uri="{FF2B5EF4-FFF2-40B4-BE49-F238E27FC236}">
                <a16:creationId xmlns:a16="http://schemas.microsoft.com/office/drawing/2014/main" id="{8D99209F-3139-A56E-381C-E0C20BE851DF}"/>
              </a:ext>
            </a:extLst>
          </p:cNvPr>
          <p:cNvSpPr/>
          <p:nvPr/>
        </p:nvSpPr>
        <p:spPr>
          <a:xfrm>
            <a:off x="6693010" y="1108502"/>
            <a:ext cx="5291859" cy="31891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0CA1E95F-B543-DAA5-E5D2-43896D6F0CFB}"/>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intense emotions, </a:t>
            </a:r>
            <a:br>
              <a:rPr lang="en-US" sz="2400" b="1" dirty="0">
                <a:ea typeface="Calibri"/>
                <a:cs typeface="Calibri"/>
              </a:rPr>
            </a:br>
            <a:r>
              <a:rPr lang="en-US" sz="2400" b="1" dirty="0">
                <a:ea typeface="Calibri"/>
                <a:cs typeface="Calibri"/>
              </a:rPr>
              <a:t>people self-regulated</a:t>
            </a: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5563449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a:p>
            <a:pPr marL="285750" indent="-285750">
              <a:buFont typeface="Arial" panose="020B0604020202020204" pitchFamily="34" charset="0"/>
              <a:buChar char="•"/>
            </a:pPr>
            <a:r>
              <a:rPr lang="en-US" dirty="0">
                <a:ea typeface="+mn-lt"/>
                <a:cs typeface="+mn-lt"/>
              </a:rPr>
              <a:t>As startle sensitivity increases, the number of regulated events within the haunted house increases.   </a:t>
            </a:r>
            <a:r>
              <a:rPr lang="en-US" sz="1200" i="1" dirty="0">
                <a:ea typeface="+mn-lt"/>
                <a:cs typeface="+mn-lt"/>
              </a:rPr>
              <a:t>r</a:t>
            </a:r>
            <a:r>
              <a:rPr lang="en-US" sz="1200" i="1" baseline="30000" dirty="0">
                <a:ea typeface="+mn-lt"/>
                <a:cs typeface="+mn-lt"/>
              </a:rPr>
              <a:t>2</a:t>
            </a:r>
            <a:r>
              <a:rPr lang="en-US" sz="1200" i="1" dirty="0">
                <a:ea typeface="+mn-lt"/>
                <a:cs typeface="+mn-lt"/>
              </a:rPr>
              <a:t> adj. = 0.085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mn-lt"/>
                <a:cs typeface="+mn-lt"/>
              </a:rPr>
              <a:t>As anxiety increased within the haunted house, so did participants’ self-reported efforts to emotionally regulate.     </a:t>
            </a:r>
            <a:r>
              <a:rPr lang="en-US" sz="1200" i="1" dirty="0">
                <a:ea typeface="+mn-lt"/>
                <a:cs typeface="+mn-lt"/>
              </a:rPr>
              <a:t>r</a:t>
            </a:r>
            <a:r>
              <a:rPr lang="en-US" sz="1200" i="1" baseline="30000" dirty="0">
                <a:ea typeface="+mn-lt"/>
                <a:cs typeface="+mn-lt"/>
              </a:rPr>
              <a:t>2</a:t>
            </a:r>
            <a:r>
              <a:rPr lang="en-US" sz="1200" i="1" dirty="0">
                <a:ea typeface="+mn-lt"/>
                <a:cs typeface="+mn-lt"/>
              </a:rPr>
              <a:t> adj. = 0.095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15" name="Picture 14" descr="A graph of a state anxiety&#10;&#10;Description automatically generated">
            <a:extLst>
              <a:ext uri="{FF2B5EF4-FFF2-40B4-BE49-F238E27FC236}">
                <a16:creationId xmlns:a16="http://schemas.microsoft.com/office/drawing/2014/main" id="{CF4E0349-010C-5DFF-BE08-2D3067E54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69" y="796498"/>
            <a:ext cx="6603999" cy="4953000"/>
          </a:xfrm>
          <a:prstGeom prst="rect">
            <a:avLst/>
          </a:prstGeom>
        </p:spPr>
      </p:pic>
      <p:sp>
        <p:nvSpPr>
          <p:cNvPr id="2" name="TextBox 1">
            <a:extLst>
              <a:ext uri="{FF2B5EF4-FFF2-40B4-BE49-F238E27FC236}">
                <a16:creationId xmlns:a16="http://schemas.microsoft.com/office/drawing/2014/main" id="{02F45294-7024-8A89-FAFD-F181123392F5}"/>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intense emotions, </a:t>
            </a:r>
            <a:br>
              <a:rPr lang="en-US" sz="2400" b="1" dirty="0">
                <a:ea typeface="Calibri"/>
                <a:cs typeface="Calibri"/>
              </a:rPr>
            </a:br>
            <a:r>
              <a:rPr lang="en-US" sz="2400" b="1" dirty="0">
                <a:ea typeface="Calibri"/>
                <a:cs typeface="Calibri"/>
              </a:rPr>
              <a:t>people self-regulated</a:t>
            </a: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13771871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a:p>
            <a:pPr marL="285750" indent="-285750">
              <a:buFont typeface="Arial" panose="020B0604020202020204" pitchFamily="34" charset="0"/>
              <a:buChar char="•"/>
            </a:pPr>
            <a:r>
              <a:rPr lang="en-US" dirty="0">
                <a:ea typeface="+mn-lt"/>
                <a:cs typeface="+mn-lt"/>
              </a:rPr>
              <a:t>As startle sensitivity increases, the number of regulated events within the haunted house increases.   </a:t>
            </a:r>
            <a:r>
              <a:rPr lang="en-US" sz="1200" i="1" dirty="0">
                <a:ea typeface="+mn-lt"/>
                <a:cs typeface="+mn-lt"/>
              </a:rPr>
              <a:t>r</a:t>
            </a:r>
            <a:r>
              <a:rPr lang="en-US" sz="1200" i="1" baseline="30000" dirty="0">
                <a:ea typeface="+mn-lt"/>
                <a:cs typeface="+mn-lt"/>
              </a:rPr>
              <a:t>2</a:t>
            </a:r>
            <a:r>
              <a:rPr lang="en-US" sz="1200" i="1" dirty="0">
                <a:ea typeface="+mn-lt"/>
                <a:cs typeface="+mn-lt"/>
              </a:rPr>
              <a:t> adj. = 0.085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mn-lt"/>
                <a:cs typeface="+mn-lt"/>
              </a:rPr>
              <a:t>As anxiety increased within the haunted house, so did participants’ self-reported efforts to emotionally regulate.     </a:t>
            </a:r>
            <a:r>
              <a:rPr lang="en-US" sz="1200" i="1" dirty="0">
                <a:ea typeface="+mn-lt"/>
                <a:cs typeface="+mn-lt"/>
              </a:rPr>
              <a:t>r</a:t>
            </a:r>
            <a:r>
              <a:rPr lang="en-US" sz="1200" i="1" baseline="30000" dirty="0">
                <a:ea typeface="+mn-lt"/>
                <a:cs typeface="+mn-lt"/>
              </a:rPr>
              <a:t>2</a:t>
            </a:r>
            <a:r>
              <a:rPr lang="en-US" sz="1200" i="1" dirty="0">
                <a:ea typeface="+mn-lt"/>
                <a:cs typeface="+mn-lt"/>
              </a:rPr>
              <a:t> adj. = 0.095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Calibri" panose="020F0502020204030204"/>
                <a:cs typeface="Calibri" panose="020F0502020204030204"/>
              </a:rPr>
              <a:t>As negative affective intensity increased, people put more effort towards regulating their emotions.</a:t>
            </a:r>
          </a:p>
          <a:p>
            <a:pPr marL="285750" indent="-285750">
              <a:buFont typeface="Arial" panose="020B0604020202020204" pitchFamily="34" charset="0"/>
              <a:buChar char="•"/>
            </a:pPr>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4" name="Picture 3" descr="A graph of different colored lines&#10;&#10;Description automatically generated">
            <a:extLst>
              <a:ext uri="{FF2B5EF4-FFF2-40B4-BE49-F238E27FC236}">
                <a16:creationId xmlns:a16="http://schemas.microsoft.com/office/drawing/2014/main" id="{3AE226A2-6BAF-3756-6F37-34F804368B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68" y="796498"/>
            <a:ext cx="6603999" cy="4953000"/>
          </a:xfrm>
          <a:prstGeom prst="rect">
            <a:avLst/>
          </a:prstGeom>
        </p:spPr>
      </p:pic>
      <p:sp>
        <p:nvSpPr>
          <p:cNvPr id="8" name="Rectangle 7">
            <a:extLst>
              <a:ext uri="{FF2B5EF4-FFF2-40B4-BE49-F238E27FC236}">
                <a16:creationId xmlns:a16="http://schemas.microsoft.com/office/drawing/2014/main" id="{FBA8764B-276F-4E1C-37C8-E0E4046D933B}"/>
              </a:ext>
            </a:extLst>
          </p:cNvPr>
          <p:cNvSpPr/>
          <p:nvPr/>
        </p:nvSpPr>
        <p:spPr>
          <a:xfrm>
            <a:off x="6286610" y="1108502"/>
            <a:ext cx="5291859" cy="3453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04455B2D-ABDA-3CC0-42E6-F3ECE3C653EB}"/>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intense emotions, </a:t>
            </a:r>
            <a:br>
              <a:rPr lang="en-US" sz="2400" b="1" dirty="0">
                <a:ea typeface="Calibri"/>
                <a:cs typeface="Calibri"/>
              </a:rPr>
            </a:br>
            <a:r>
              <a:rPr lang="en-US" sz="2400" b="1" dirty="0">
                <a:ea typeface="Calibri"/>
                <a:cs typeface="Calibri"/>
              </a:rPr>
              <a:t>people self-regulated</a:t>
            </a: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41604835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a:p>
            <a:pPr marL="285750" indent="-285750">
              <a:buFont typeface="Arial" panose="020B0604020202020204" pitchFamily="34" charset="0"/>
              <a:buChar char="•"/>
            </a:pPr>
            <a:r>
              <a:rPr lang="en-US" dirty="0">
                <a:ea typeface="+mn-lt"/>
                <a:cs typeface="+mn-lt"/>
              </a:rPr>
              <a:t>As startle sensitivity increases, the number of regulated events within the haunted house increases.   </a:t>
            </a:r>
            <a:r>
              <a:rPr lang="en-US" sz="1200" i="1" dirty="0">
                <a:ea typeface="+mn-lt"/>
                <a:cs typeface="+mn-lt"/>
              </a:rPr>
              <a:t>r</a:t>
            </a:r>
            <a:r>
              <a:rPr lang="en-US" sz="1200" i="1" baseline="30000" dirty="0">
                <a:ea typeface="+mn-lt"/>
                <a:cs typeface="+mn-lt"/>
              </a:rPr>
              <a:t>2</a:t>
            </a:r>
            <a:r>
              <a:rPr lang="en-US" sz="1200" i="1" dirty="0">
                <a:ea typeface="+mn-lt"/>
                <a:cs typeface="+mn-lt"/>
              </a:rPr>
              <a:t> adj. = 0.085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mn-lt"/>
                <a:cs typeface="+mn-lt"/>
              </a:rPr>
              <a:t>As anxiety increased within the haunted house, so did participants’ self-reported efforts to emotionally regulate.     </a:t>
            </a:r>
            <a:r>
              <a:rPr lang="en-US" sz="1200" i="1" dirty="0">
                <a:ea typeface="+mn-lt"/>
                <a:cs typeface="+mn-lt"/>
              </a:rPr>
              <a:t>r</a:t>
            </a:r>
            <a:r>
              <a:rPr lang="en-US" sz="1200" i="1" baseline="30000" dirty="0">
                <a:ea typeface="+mn-lt"/>
                <a:cs typeface="+mn-lt"/>
              </a:rPr>
              <a:t>2</a:t>
            </a:r>
            <a:r>
              <a:rPr lang="en-US" sz="1200" i="1" dirty="0">
                <a:ea typeface="+mn-lt"/>
                <a:cs typeface="+mn-lt"/>
              </a:rPr>
              <a:t> adj. = 0.095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Calibri" panose="020F0502020204030204"/>
                <a:cs typeface="Calibri" panose="020F0502020204030204"/>
              </a:rPr>
              <a:t>As negative affective intensity increased for a given event, people put more effort towards regulating their emotions during that event.</a:t>
            </a:r>
          </a:p>
          <a:p>
            <a:pPr marL="285750" indent="-285750">
              <a:buFont typeface="Arial" panose="020B0604020202020204" pitchFamily="34" charset="0"/>
              <a:buChar char="•"/>
            </a:pPr>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4" name="Picture 3" descr="A graph of different colored lines&#10;&#10;Description automatically generated">
            <a:extLst>
              <a:ext uri="{FF2B5EF4-FFF2-40B4-BE49-F238E27FC236}">
                <a16:creationId xmlns:a16="http://schemas.microsoft.com/office/drawing/2014/main" id="{3AE226A2-6BAF-3756-6F37-34F804368B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68" y="796498"/>
            <a:ext cx="6603999" cy="4953000"/>
          </a:xfrm>
          <a:prstGeom prst="rect">
            <a:avLst/>
          </a:prstGeom>
        </p:spPr>
      </p:pic>
      <p:sp>
        <p:nvSpPr>
          <p:cNvPr id="2" name="TextBox 1">
            <a:extLst>
              <a:ext uri="{FF2B5EF4-FFF2-40B4-BE49-F238E27FC236}">
                <a16:creationId xmlns:a16="http://schemas.microsoft.com/office/drawing/2014/main" id="{EE3E3788-0A6F-25C9-DC41-2EF60D6767C1}"/>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intense emotions, </a:t>
            </a:r>
            <a:br>
              <a:rPr lang="en-US" sz="2400" b="1" dirty="0">
                <a:ea typeface="Calibri"/>
                <a:cs typeface="Calibri"/>
              </a:rPr>
            </a:br>
            <a:r>
              <a:rPr lang="en-US" sz="2400" b="1" dirty="0">
                <a:ea typeface="Calibri"/>
                <a:cs typeface="Calibri"/>
              </a:rPr>
              <a:t>people self-regulated</a:t>
            </a: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173982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5D9"/>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2739290-EB92-66DF-67C7-AF83C8255721}"/>
              </a:ext>
            </a:extLst>
          </p:cNvPr>
          <p:cNvGrpSpPr/>
          <p:nvPr/>
        </p:nvGrpSpPr>
        <p:grpSpPr>
          <a:xfrm>
            <a:off x="770964" y="1462981"/>
            <a:ext cx="5080978" cy="3584148"/>
            <a:chOff x="637315" y="1701671"/>
            <a:chExt cx="4382280" cy="2823882"/>
          </a:xfrm>
        </p:grpSpPr>
        <p:pic>
          <p:nvPicPr>
            <p:cNvPr id="9" name="Picture 8" descr="A person and person talking to each other&#10;&#10;Description automatically generated">
              <a:extLst>
                <a:ext uri="{FF2B5EF4-FFF2-40B4-BE49-F238E27FC236}">
                  <a16:creationId xmlns:a16="http://schemas.microsoft.com/office/drawing/2014/main" id="{605166D5-5465-E801-2881-B4C7D09835D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l="47171" r="4408"/>
            <a:stretch/>
          </p:blipFill>
          <p:spPr>
            <a:xfrm>
              <a:off x="2405742" y="1701671"/>
              <a:ext cx="2613853" cy="2823882"/>
            </a:xfrm>
            <a:prstGeom prst="rect">
              <a:avLst/>
            </a:prstGeom>
          </p:spPr>
        </p:pic>
        <p:pic>
          <p:nvPicPr>
            <p:cNvPr id="10" name="Picture 9" descr="A person and person talking to each other&#10;&#10;Description automatically generated">
              <a:extLst>
                <a:ext uri="{FF2B5EF4-FFF2-40B4-BE49-F238E27FC236}">
                  <a16:creationId xmlns:a16="http://schemas.microsoft.com/office/drawing/2014/main" id="{17F8E0FF-FAAA-6005-B2D7-977FC884648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r="59257"/>
            <a:stretch/>
          </p:blipFill>
          <p:spPr>
            <a:xfrm>
              <a:off x="637315" y="1701671"/>
              <a:ext cx="2199375" cy="2823882"/>
            </a:xfrm>
            <a:prstGeom prst="rect">
              <a:avLst/>
            </a:prstGeom>
          </p:spPr>
        </p:pic>
      </p:grpSp>
      <p:pic>
        <p:nvPicPr>
          <p:cNvPr id="2" name="Picture 1" descr="A child and child standing on a sidewalk&#10;&#10;Description automatically generated">
            <a:extLst>
              <a:ext uri="{FF2B5EF4-FFF2-40B4-BE49-F238E27FC236}">
                <a16:creationId xmlns:a16="http://schemas.microsoft.com/office/drawing/2014/main" id="{0511923B-BED2-1B68-67DB-FDF019830F9D}"/>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rcRect l="34422" r="27748"/>
          <a:stretch/>
        </p:blipFill>
        <p:spPr>
          <a:xfrm>
            <a:off x="7580940" y="913011"/>
            <a:ext cx="2836047" cy="4216928"/>
          </a:xfrm>
          <a:prstGeom prst="rect">
            <a:avLst/>
          </a:prstGeom>
        </p:spPr>
      </p:pic>
    </p:spTree>
    <p:extLst>
      <p:ext uri="{BB962C8B-B14F-4D97-AF65-F5344CB8AC3E}">
        <p14:creationId xmlns:p14="http://schemas.microsoft.com/office/powerpoint/2010/main" val="3175729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w="2540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solidFill>
                  <a:schemeClr val="accent6">
                    <a:lumMod val="20000"/>
                    <a:lumOff val="80000"/>
                  </a:schemeClr>
                </a:solidFill>
              </a:rPr>
              <a:t>Emotions were also free-response</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Strategies were coded again</a:t>
            </a:r>
            <a:br>
              <a:rPr lang="en-US" sz="1600" spc="-100" dirty="0">
                <a:solidFill>
                  <a:schemeClr val="accent6">
                    <a:lumMod val="20000"/>
                    <a:lumOff val="80000"/>
                  </a:schemeClr>
                </a:solidFill>
              </a:rPr>
            </a:br>
            <a:r>
              <a:rPr lang="en-US" sz="1600" spc="-100" dirty="0">
                <a:solidFill>
                  <a:schemeClr val="accent6">
                    <a:lumMod val="20000"/>
                    <a:lumOff val="80000"/>
                  </a:schemeClr>
                </a:solidFill>
              </a:rPr>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08393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w="2540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Strategies were coded again</a:t>
            </a:r>
            <a:br>
              <a:rPr lang="en-US" sz="1600" spc="-100" dirty="0">
                <a:solidFill>
                  <a:schemeClr val="accent6">
                    <a:lumMod val="20000"/>
                    <a:lumOff val="80000"/>
                  </a:schemeClr>
                </a:solidFill>
              </a:rPr>
            </a:br>
            <a:r>
              <a:rPr lang="en-US" sz="1600" spc="-100" dirty="0">
                <a:solidFill>
                  <a:schemeClr val="accent6">
                    <a:lumMod val="20000"/>
                    <a:lumOff val="80000"/>
                  </a:schemeClr>
                </a:solidFill>
              </a:rPr>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270100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w="2540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181117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184742" y="775354"/>
            <a:ext cx="7007258" cy="5255444"/>
          </a:xfrm>
          <a:prstGeom prst="rect">
            <a:avLst/>
          </a:prstGeom>
        </p:spPr>
      </p:pic>
      <p:sp>
        <p:nvSpPr>
          <p:cNvPr id="5" name="Rectangle 4"/>
          <p:cNvSpPr/>
          <p:nvPr/>
        </p:nvSpPr>
        <p:spPr>
          <a:xfrm>
            <a:off x="5882325" y="873158"/>
            <a:ext cx="6221691" cy="44906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0F220EC-AFD9-E4B1-108F-CC97D76B9F3E}"/>
              </a:ext>
            </a:extLst>
          </p:cNvPr>
          <p:cNvSpPr txBox="1"/>
          <p:nvPr/>
        </p:nvSpPr>
        <p:spPr>
          <a:xfrm>
            <a:off x="304800" y="233680"/>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We are certainly self-regulating, but how we do so is complicated ...</a:t>
            </a:r>
            <a:endParaRPr lang="en-US" sz="2400">
              <a:ea typeface="Calibri"/>
              <a:cs typeface="Calibri"/>
            </a:endParaRPr>
          </a:p>
        </p:txBody>
      </p:sp>
      <p:sp>
        <p:nvSpPr>
          <p:cNvPr id="6" name="TextBox 5">
            <a:extLst>
              <a:ext uri="{FF2B5EF4-FFF2-40B4-BE49-F238E27FC236}">
                <a16:creationId xmlns:a16="http://schemas.microsoft.com/office/drawing/2014/main" id="{F1C9CFF8-6DF3-7F94-C0FE-8EE0A407C869}"/>
              </a:ext>
            </a:extLst>
          </p:cNvPr>
          <p:cNvSpPr txBox="1"/>
          <p:nvPr/>
        </p:nvSpPr>
        <p:spPr>
          <a:xfrm>
            <a:off x="416560" y="1971040"/>
            <a:ext cx="446024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Affective intensity </a:t>
            </a:r>
            <a:r>
              <a:rPr lang="en-US" b="1" i="1" u="sng" dirty="0">
                <a:ea typeface="Calibri"/>
                <a:cs typeface="Calibri"/>
              </a:rPr>
              <a:t>did not</a:t>
            </a:r>
            <a:r>
              <a:rPr lang="en-US" dirty="0">
                <a:ea typeface="Calibri"/>
                <a:cs typeface="Calibri"/>
              </a:rPr>
              <a:t> predict which strategy participants used when regulating their emotions in this context.</a:t>
            </a:r>
          </a:p>
          <a:p>
            <a:pPr marL="285750" indent="-285750">
              <a:buFont typeface="Arial"/>
              <a:buChar char="•"/>
            </a:pPr>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7071325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184742" y="775354"/>
            <a:ext cx="7007258" cy="5255444"/>
          </a:xfrm>
          <a:prstGeom prst="rect">
            <a:avLst/>
          </a:prstGeom>
        </p:spPr>
      </p:pic>
      <p:sp>
        <p:nvSpPr>
          <p:cNvPr id="2" name="TextBox 1">
            <a:extLst>
              <a:ext uri="{FF2B5EF4-FFF2-40B4-BE49-F238E27FC236}">
                <a16:creationId xmlns:a16="http://schemas.microsoft.com/office/drawing/2014/main" id="{E0F220EC-AFD9-E4B1-108F-CC97D76B9F3E}"/>
              </a:ext>
            </a:extLst>
          </p:cNvPr>
          <p:cNvSpPr txBox="1"/>
          <p:nvPr/>
        </p:nvSpPr>
        <p:spPr>
          <a:xfrm>
            <a:off x="304800" y="233680"/>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We are certainly self-regulating, but how we do so is complicated ...</a:t>
            </a:r>
            <a:endParaRPr lang="en-US" sz="2400">
              <a:ea typeface="Calibri"/>
              <a:cs typeface="Calibri"/>
            </a:endParaRPr>
          </a:p>
        </p:txBody>
      </p:sp>
      <p:sp>
        <p:nvSpPr>
          <p:cNvPr id="6" name="TextBox 5">
            <a:extLst>
              <a:ext uri="{FF2B5EF4-FFF2-40B4-BE49-F238E27FC236}">
                <a16:creationId xmlns:a16="http://schemas.microsoft.com/office/drawing/2014/main" id="{F1C9CFF8-6DF3-7F94-C0FE-8EE0A407C869}"/>
              </a:ext>
            </a:extLst>
          </p:cNvPr>
          <p:cNvSpPr txBox="1"/>
          <p:nvPr/>
        </p:nvSpPr>
        <p:spPr>
          <a:xfrm>
            <a:off x="416560" y="1971040"/>
            <a:ext cx="446024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Affective intensity </a:t>
            </a:r>
            <a:r>
              <a:rPr lang="en-US" b="1" i="1" u="sng" dirty="0">
                <a:ea typeface="Calibri"/>
                <a:cs typeface="Calibri"/>
              </a:rPr>
              <a:t>did not</a:t>
            </a:r>
            <a:r>
              <a:rPr lang="en-US" dirty="0">
                <a:ea typeface="Calibri"/>
                <a:cs typeface="Calibri"/>
              </a:rPr>
              <a:t> predict which strategy participants used when regulating their emotions in this context.</a:t>
            </a:r>
          </a:p>
          <a:p>
            <a:pPr marL="285750" indent="-285750">
              <a:buFont typeface="Arial"/>
              <a:buChar char="•"/>
            </a:pPr>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8900860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184742" y="775354"/>
            <a:ext cx="7007258" cy="5255444"/>
          </a:xfrm>
          <a:prstGeom prst="rect">
            <a:avLst/>
          </a:prstGeom>
        </p:spPr>
      </p:pic>
      <p:sp>
        <p:nvSpPr>
          <p:cNvPr id="2" name="TextBox 1">
            <a:extLst>
              <a:ext uri="{FF2B5EF4-FFF2-40B4-BE49-F238E27FC236}">
                <a16:creationId xmlns:a16="http://schemas.microsoft.com/office/drawing/2014/main" id="{E0F220EC-AFD9-E4B1-108F-CC97D76B9F3E}"/>
              </a:ext>
            </a:extLst>
          </p:cNvPr>
          <p:cNvSpPr txBox="1"/>
          <p:nvPr/>
        </p:nvSpPr>
        <p:spPr>
          <a:xfrm>
            <a:off x="304800" y="233680"/>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We are certainly self-regulating, but how we do so is complicated ...</a:t>
            </a:r>
            <a:endParaRPr lang="en-US" sz="2400">
              <a:ea typeface="Calibri"/>
              <a:cs typeface="Calibri"/>
            </a:endParaRPr>
          </a:p>
        </p:txBody>
      </p:sp>
      <p:sp>
        <p:nvSpPr>
          <p:cNvPr id="9" name="TextBox 8">
            <a:extLst>
              <a:ext uri="{FF2B5EF4-FFF2-40B4-BE49-F238E27FC236}">
                <a16:creationId xmlns:a16="http://schemas.microsoft.com/office/drawing/2014/main" id="{27D4C915-E802-8B7A-97C4-507701E4CD4C}"/>
              </a:ext>
            </a:extLst>
          </p:cNvPr>
          <p:cNvSpPr txBox="1"/>
          <p:nvPr/>
        </p:nvSpPr>
        <p:spPr>
          <a:xfrm>
            <a:off x="416560" y="1971040"/>
            <a:ext cx="446024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Affective intensity </a:t>
            </a:r>
            <a:r>
              <a:rPr lang="en-US" b="1" i="1" u="sng" dirty="0">
                <a:ea typeface="Calibri"/>
                <a:cs typeface="Calibri"/>
              </a:rPr>
              <a:t>did not</a:t>
            </a:r>
            <a:r>
              <a:rPr lang="en-US" dirty="0">
                <a:ea typeface="Calibri"/>
                <a:cs typeface="Calibri"/>
              </a:rPr>
              <a:t> predict which strategy participants used when regulating their emotions in this context.</a:t>
            </a:r>
          </a:p>
          <a:p>
            <a:endParaRPr lang="en-US" dirty="0">
              <a:ea typeface="Calibri"/>
              <a:cs typeface="Calibri"/>
            </a:endParaRPr>
          </a:p>
          <a:p>
            <a:pPr marL="285750" indent="-285750">
              <a:buFont typeface="Arial"/>
              <a:buChar char="•"/>
            </a:pPr>
            <a:r>
              <a:rPr lang="en-US" dirty="0">
                <a:ea typeface="Calibri"/>
                <a:cs typeface="Calibri"/>
              </a:rPr>
              <a:t>This was true even when taking a multiverse approach and adjusting for known covariates including cognitive load, sex, and ERQ scores.</a:t>
            </a: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17629247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48938" y="190387"/>
            <a:ext cx="10829927" cy="6231820"/>
          </a:xfrm>
          <a:prstGeom prst="rect">
            <a:avLst/>
          </a:prstGeom>
        </p:spPr>
      </p:pic>
    </p:spTree>
    <p:extLst>
      <p:ext uri="{BB962C8B-B14F-4D97-AF65-F5344CB8AC3E}">
        <p14:creationId xmlns:p14="http://schemas.microsoft.com/office/powerpoint/2010/main" val="23721381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9406" y="846055"/>
            <a:ext cx="6887852" cy="5165889"/>
          </a:xfrm>
          <a:prstGeom prst="rect">
            <a:avLst/>
          </a:prstGeom>
        </p:spPr>
      </p:pic>
      <p:sp>
        <p:nvSpPr>
          <p:cNvPr id="7" name="Rectangle 6"/>
          <p:cNvSpPr/>
          <p:nvPr/>
        </p:nvSpPr>
        <p:spPr>
          <a:xfrm rot="684251">
            <a:off x="1055676" y="2243580"/>
            <a:ext cx="5850903" cy="1602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255448A-0AFF-9432-9A90-CC59585948CE}"/>
              </a:ext>
            </a:extLst>
          </p:cNvPr>
          <p:cNvSpPr txBox="1"/>
          <p:nvPr/>
        </p:nvSpPr>
        <p:spPr>
          <a:xfrm>
            <a:off x="7335520" y="132080"/>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At least part of the reason that it may be complicated is that ...</a:t>
            </a:r>
            <a:endParaRPr lang="en-US" sz="2400">
              <a:ea typeface="Calibri"/>
              <a:cs typeface="Calibri"/>
            </a:endParaRPr>
          </a:p>
        </p:txBody>
      </p:sp>
      <p:sp>
        <p:nvSpPr>
          <p:cNvPr id="8" name="TextBox 7">
            <a:extLst>
              <a:ext uri="{FF2B5EF4-FFF2-40B4-BE49-F238E27FC236}">
                <a16:creationId xmlns:a16="http://schemas.microsoft.com/office/drawing/2014/main" id="{730D5B06-EEA6-3949-D827-81EC9E0B758E}"/>
              </a:ext>
            </a:extLst>
          </p:cNvPr>
          <p:cNvSpPr txBox="1"/>
          <p:nvPr/>
        </p:nvSpPr>
        <p:spPr>
          <a:xfrm>
            <a:off x="7447280" y="1554480"/>
            <a:ext cx="446024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Reappraisal performed about evenly at all levels of intensity, while distraction got worse as intensity increases</a:t>
            </a:r>
            <a:endParaRPr lang="en-US" dirty="0"/>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This is contrary to what previous lab research might suggest </a:t>
            </a: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29707360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9406" y="846055"/>
            <a:ext cx="6887852" cy="5165889"/>
          </a:xfrm>
          <a:prstGeom prst="rect">
            <a:avLst/>
          </a:prstGeom>
        </p:spPr>
      </p:pic>
      <p:sp>
        <p:nvSpPr>
          <p:cNvPr id="4" name="TextBox 3">
            <a:extLst>
              <a:ext uri="{FF2B5EF4-FFF2-40B4-BE49-F238E27FC236}">
                <a16:creationId xmlns:a16="http://schemas.microsoft.com/office/drawing/2014/main" id="{6255448A-0AFF-9432-9A90-CC59585948CE}"/>
              </a:ext>
            </a:extLst>
          </p:cNvPr>
          <p:cNvSpPr txBox="1"/>
          <p:nvPr/>
        </p:nvSpPr>
        <p:spPr>
          <a:xfrm>
            <a:off x="7335520" y="132080"/>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At least part of the reason that it may be complicated is that ...</a:t>
            </a:r>
            <a:endParaRPr lang="en-US" sz="2400">
              <a:ea typeface="Calibri"/>
              <a:cs typeface="Calibri"/>
            </a:endParaRPr>
          </a:p>
        </p:txBody>
      </p:sp>
      <p:sp>
        <p:nvSpPr>
          <p:cNvPr id="8" name="TextBox 7">
            <a:extLst>
              <a:ext uri="{FF2B5EF4-FFF2-40B4-BE49-F238E27FC236}">
                <a16:creationId xmlns:a16="http://schemas.microsoft.com/office/drawing/2014/main" id="{730D5B06-EEA6-3949-D827-81EC9E0B758E}"/>
              </a:ext>
            </a:extLst>
          </p:cNvPr>
          <p:cNvSpPr txBox="1"/>
          <p:nvPr/>
        </p:nvSpPr>
        <p:spPr>
          <a:xfrm>
            <a:off x="7447280" y="1554480"/>
            <a:ext cx="446024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Reappraisal performed about evenly at all levels of intensity, while distraction got worse as intensity increases</a:t>
            </a:r>
            <a:endParaRPr lang="en-US" dirty="0"/>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This is contrary to what previous lab research might suggest </a:t>
            </a: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26776116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5D9"/>
        </a:solidFill>
        <a:effectLst/>
      </p:bgPr>
    </p:bg>
    <p:spTree>
      <p:nvGrpSpPr>
        <p:cNvPr id="1" name=""/>
        <p:cNvGrpSpPr/>
        <p:nvPr/>
      </p:nvGrpSpPr>
      <p:grpSpPr>
        <a:xfrm>
          <a:off x="0" y="0"/>
          <a:ext cx="0" cy="0"/>
          <a:chOff x="0" y="0"/>
          <a:chExt cx="0" cy="0"/>
        </a:xfrm>
      </p:grpSpPr>
      <p:pic>
        <p:nvPicPr>
          <p:cNvPr id="14" name="Picture 13" descr="A child and child standing on a sidewalk&#10;&#10;Description automatically generated">
            <a:extLst>
              <a:ext uri="{FF2B5EF4-FFF2-40B4-BE49-F238E27FC236}">
                <a16:creationId xmlns:a16="http://schemas.microsoft.com/office/drawing/2014/main" id="{490FE309-3B15-D1D9-7208-94A08A99499F}"/>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l="34422" r="27748"/>
          <a:stretch/>
        </p:blipFill>
        <p:spPr>
          <a:xfrm>
            <a:off x="9968635" y="2392621"/>
            <a:ext cx="1300184" cy="1583880"/>
          </a:xfrm>
          <a:prstGeom prst="rect">
            <a:avLst/>
          </a:prstGeom>
        </p:spPr>
      </p:pic>
      <p:grpSp>
        <p:nvGrpSpPr>
          <p:cNvPr id="6" name="Group 5">
            <a:extLst>
              <a:ext uri="{FF2B5EF4-FFF2-40B4-BE49-F238E27FC236}">
                <a16:creationId xmlns:a16="http://schemas.microsoft.com/office/drawing/2014/main" id="{10DCC2E0-A7F1-69B6-3564-455B76EAA516}"/>
              </a:ext>
            </a:extLst>
          </p:cNvPr>
          <p:cNvGrpSpPr/>
          <p:nvPr/>
        </p:nvGrpSpPr>
        <p:grpSpPr>
          <a:xfrm>
            <a:off x="7559091" y="996364"/>
            <a:ext cx="2171392" cy="1252471"/>
            <a:chOff x="637315" y="1701671"/>
            <a:chExt cx="4382280" cy="2823882"/>
          </a:xfrm>
        </p:grpSpPr>
        <p:pic>
          <p:nvPicPr>
            <p:cNvPr id="5" name="Picture 4" descr="A person and person talking to each other&#10;&#10;Description automatically generated">
              <a:extLst>
                <a:ext uri="{FF2B5EF4-FFF2-40B4-BE49-F238E27FC236}">
                  <a16:creationId xmlns:a16="http://schemas.microsoft.com/office/drawing/2014/main" id="{FD1CC5E9-3AE5-8EA7-E463-BD0DBE8360A7}"/>
                </a:ext>
              </a:extLst>
            </p:cNvPr>
            <p:cNvPicPr>
              <a:picLocks noChangeAspect="1"/>
            </p:cNvPicPr>
            <p:nvPr/>
          </p:nvPicPr>
          <p:blipFill rotWithShape="1">
            <a:blip r:embed="rId6">
              <a:alphaModFix/>
              <a:extLst>
                <a:ext uri="{BEBA8EAE-BF5A-486C-A8C5-ECC9F3942E4B}">
                  <a14:imgProps xmlns:a14="http://schemas.microsoft.com/office/drawing/2010/main">
                    <a14:imgLayer r:embed="rId7">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rcRect l="47171" r="4408"/>
            <a:stretch/>
          </p:blipFill>
          <p:spPr>
            <a:xfrm>
              <a:off x="2405742" y="1701671"/>
              <a:ext cx="2613853" cy="2823882"/>
            </a:xfrm>
            <a:prstGeom prst="rect">
              <a:avLst/>
            </a:prstGeom>
          </p:spPr>
        </p:pic>
        <p:pic>
          <p:nvPicPr>
            <p:cNvPr id="4" name="Picture 3" descr="A person and person talking to each other&#10;&#10;Description automatically generated">
              <a:extLst>
                <a:ext uri="{FF2B5EF4-FFF2-40B4-BE49-F238E27FC236}">
                  <a16:creationId xmlns:a16="http://schemas.microsoft.com/office/drawing/2014/main" id="{C02D324B-ED11-DFA4-9CE1-F28486C295F8}"/>
                </a:ext>
              </a:extLst>
            </p:cNvPr>
            <p:cNvPicPr>
              <a:picLocks noChangeAspect="1"/>
            </p:cNvPicPr>
            <p:nvPr/>
          </p:nvPicPr>
          <p:blipFill rotWithShape="1">
            <a:blip r:embed="rId6">
              <a:alphaModFix/>
              <a:extLst>
                <a:ext uri="{BEBA8EAE-BF5A-486C-A8C5-ECC9F3942E4B}">
                  <a14:imgProps xmlns:a14="http://schemas.microsoft.com/office/drawing/2010/main">
                    <a14:imgLayer r:embed="rId7">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rcRect r="59257"/>
            <a:stretch/>
          </p:blipFill>
          <p:spPr>
            <a:xfrm>
              <a:off x="637315" y="1701671"/>
              <a:ext cx="2199375" cy="2823882"/>
            </a:xfrm>
            <a:prstGeom prst="rect">
              <a:avLst/>
            </a:prstGeom>
          </p:spPr>
        </p:pic>
      </p:grpSp>
      <p:sp>
        <p:nvSpPr>
          <p:cNvPr id="2" name="TextBox 1">
            <a:extLst>
              <a:ext uri="{FF2B5EF4-FFF2-40B4-BE49-F238E27FC236}">
                <a16:creationId xmlns:a16="http://schemas.microsoft.com/office/drawing/2014/main" id="{28F362C1-FF63-0AEB-54CE-F2F47883DC68}"/>
              </a:ext>
            </a:extLst>
          </p:cNvPr>
          <p:cNvSpPr txBox="1"/>
          <p:nvPr/>
        </p:nvSpPr>
        <p:spPr>
          <a:xfrm>
            <a:off x="7043491" y="303659"/>
            <a:ext cx="4740928" cy="523220"/>
          </a:xfrm>
          <a:prstGeom prst="rect">
            <a:avLst/>
          </a:prstGeom>
          <a:noFill/>
        </p:spPr>
        <p:txBody>
          <a:bodyPr wrap="square" rtlCol="0">
            <a:spAutoFit/>
          </a:bodyPr>
          <a:lstStyle/>
          <a:p>
            <a:pPr algn="ctr"/>
            <a:r>
              <a:rPr lang="en-US" sz="2800" b="1" dirty="0"/>
              <a:t>Regulation Strategy </a:t>
            </a:r>
            <a:r>
              <a:rPr lang="en-US" sz="2800" b="1" dirty="0">
                <a:solidFill>
                  <a:srgbClr val="FF0000"/>
                </a:solidFill>
              </a:rPr>
              <a:t>Use</a:t>
            </a:r>
            <a:endParaRPr lang="en-US" sz="2800" dirty="0">
              <a:solidFill>
                <a:srgbClr val="FF0000"/>
              </a:solidFill>
            </a:endParaRPr>
          </a:p>
        </p:txBody>
      </p:sp>
      <p:sp>
        <p:nvSpPr>
          <p:cNvPr id="9" name="TextBox 8">
            <a:extLst>
              <a:ext uri="{FF2B5EF4-FFF2-40B4-BE49-F238E27FC236}">
                <a16:creationId xmlns:a16="http://schemas.microsoft.com/office/drawing/2014/main" id="{890CBF0A-FEE7-AD97-44B0-26B0A0DA8DB8}"/>
              </a:ext>
            </a:extLst>
          </p:cNvPr>
          <p:cNvSpPr txBox="1"/>
          <p:nvPr/>
        </p:nvSpPr>
        <p:spPr>
          <a:xfrm>
            <a:off x="158973" y="303659"/>
            <a:ext cx="5344155" cy="523220"/>
          </a:xfrm>
          <a:prstGeom prst="rect">
            <a:avLst/>
          </a:prstGeom>
          <a:noFill/>
        </p:spPr>
        <p:txBody>
          <a:bodyPr wrap="square" rtlCol="0">
            <a:spAutoFit/>
          </a:bodyPr>
          <a:lstStyle/>
          <a:p>
            <a:pPr algn="ctr"/>
            <a:r>
              <a:rPr lang="en-US" sz="2800" b="1" dirty="0"/>
              <a:t>Regulation Strategy </a:t>
            </a:r>
            <a:r>
              <a:rPr lang="en-US" sz="2800" b="1" dirty="0">
                <a:solidFill>
                  <a:schemeClr val="accent6"/>
                </a:solidFill>
              </a:rPr>
              <a:t>Choice</a:t>
            </a:r>
            <a:endParaRPr lang="en-US" sz="2800" dirty="0">
              <a:solidFill>
                <a:schemeClr val="accent6"/>
              </a:solidFill>
            </a:endParaRPr>
          </a:p>
        </p:txBody>
      </p:sp>
      <p:pic>
        <p:nvPicPr>
          <p:cNvPr id="10" name="Picture 9">
            <a:extLst>
              <a:ext uri="{FF2B5EF4-FFF2-40B4-BE49-F238E27FC236}">
                <a16:creationId xmlns:a16="http://schemas.microsoft.com/office/drawing/2014/main" id="{F63455BC-A9B1-7C4A-4840-39A7E05E878F}"/>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2717" b="89946" l="4472" r="98442">
                        <a14:foregroundMark x1="4539" y1="4257" x2="98442" y2="81069"/>
                        <a14:foregroundMark x1="2710" y1="14221" x2="2642" y2="6431"/>
                        <a14:foregroundMark x1="2642" y1="6431" x2="9553" y2="3714"/>
                        <a14:foregroundMark x1="9553" y1="3714" x2="10569" y2="11957"/>
                        <a14:foregroundMark x1="10569" y1="11957" x2="5827" y2="13315"/>
                        <a14:foregroundMark x1="12195" y1="2717" x2="13144" y2="11775"/>
                        <a14:foregroundMark x1="28252" y1="22554" x2="36179" y2="29891"/>
                        <a14:foregroundMark x1="36179" y1="29891" x2="26016" y2="29348"/>
                        <a14:foregroundMark x1="26016" y1="29348" x2="26016" y2="29348"/>
                        <a14:foregroundMark x1="29268" y1="20290" x2="36314" y2="25543"/>
                        <a14:foregroundMark x1="36314" y1="25543" x2="38279" y2="29710"/>
                        <a14:foregroundMark x1="41125" y1="29529" x2="50136" y2="37047"/>
                        <a14:foregroundMark x1="50136" y1="37047" x2="49322" y2="41395"/>
                        <a14:foregroundMark x1="37195" y1="38768" x2="42818" y2="38225"/>
                        <a14:foregroundMark x1="52710" y1="40308" x2="58808" y2="43750"/>
                        <a14:foregroundMark x1="58808" y1="43750" x2="55352" y2="50453"/>
                        <a14:foregroundMark x1="55352" y1="50453" x2="50881" y2="47101"/>
                        <a14:foregroundMark x1="55488" y1="40127" x2="61721" y2="45290"/>
                        <a14:foregroundMark x1="61721" y1="45290" x2="61314" y2="48913"/>
                        <a14:foregroundMark x1="61856" y1="44656" x2="57385" y2="39221"/>
                        <a14:foregroundMark x1="57385" y1="39221" x2="56775" y2="38949"/>
                        <a14:foregroundMark x1="84756" y1="61413" x2="77642" y2="61051"/>
                        <a14:foregroundMark x1="77642" y1="61051" x2="75407" y2="69746"/>
                        <a14:foregroundMark x1="75407" y1="69746" x2="82588" y2="72192"/>
                        <a14:foregroundMark x1="82588" y1="72192" x2="85569" y2="64312"/>
                        <a14:foregroundMark x1="85569" y1="64312" x2="85027" y2="61775"/>
                        <a14:foregroundMark x1="87398" y1="68931" x2="95664" y2="70652"/>
                        <a14:foregroundMark x1="95664" y1="70652" x2="98035" y2="78895"/>
                        <a14:foregroundMark x1="98035" y1="78895" x2="89499" y2="80435"/>
                        <a14:foregroundMark x1="89499" y1="80435" x2="86856" y2="73098"/>
                      </a14:backgroundRemoval>
                    </a14:imgEffect>
                  </a14:imgLayer>
                </a14:imgProps>
              </a:ext>
            </a:extLst>
          </a:blip>
          <a:srcRect b="15136"/>
          <a:stretch/>
        </p:blipFill>
        <p:spPr>
          <a:xfrm>
            <a:off x="976188" y="1309046"/>
            <a:ext cx="3709727" cy="2354775"/>
          </a:xfrm>
          <a:prstGeom prst="rect">
            <a:avLst/>
          </a:prstGeom>
        </p:spPr>
      </p:pic>
      <p:sp>
        <p:nvSpPr>
          <p:cNvPr id="3" name="Not Equal 2">
            <a:extLst>
              <a:ext uri="{FF2B5EF4-FFF2-40B4-BE49-F238E27FC236}">
                <a16:creationId xmlns:a16="http://schemas.microsoft.com/office/drawing/2014/main" id="{6CBB1DCD-F267-C7CC-B7B1-9E6F9CBC9114}"/>
              </a:ext>
            </a:extLst>
          </p:cNvPr>
          <p:cNvSpPr/>
          <p:nvPr/>
        </p:nvSpPr>
        <p:spPr>
          <a:xfrm>
            <a:off x="5311422" y="1641554"/>
            <a:ext cx="1569155" cy="1123902"/>
          </a:xfrm>
          <a:prstGeom prst="mathNotEqual">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53403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5D9"/>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F362C1-FF63-0AEB-54CE-F2F47883DC68}"/>
              </a:ext>
            </a:extLst>
          </p:cNvPr>
          <p:cNvSpPr txBox="1"/>
          <p:nvPr/>
        </p:nvSpPr>
        <p:spPr>
          <a:xfrm>
            <a:off x="349624" y="446105"/>
            <a:ext cx="6400799" cy="2739211"/>
          </a:xfrm>
          <a:prstGeom prst="rect">
            <a:avLst/>
          </a:prstGeom>
          <a:noFill/>
        </p:spPr>
        <p:txBody>
          <a:bodyPr wrap="square" rtlCol="0">
            <a:spAutoFit/>
          </a:bodyPr>
          <a:lstStyle/>
          <a:p>
            <a:r>
              <a:rPr lang="en-US" sz="4400" b="1" dirty="0">
                <a:solidFill>
                  <a:srgbClr val="FF0000"/>
                </a:solidFill>
              </a:rPr>
              <a:t>Events</a:t>
            </a:r>
            <a:r>
              <a:rPr lang="en-US" sz="4400" b="1" dirty="0"/>
              <a:t> in our lives can be</a:t>
            </a:r>
            <a:r>
              <a:rPr lang="en-US" sz="4400" dirty="0"/>
              <a:t>:</a:t>
            </a:r>
          </a:p>
          <a:p>
            <a:br>
              <a:rPr lang="en-US" sz="4400" dirty="0"/>
            </a:br>
            <a:endParaRPr lang="en-US" sz="2000" dirty="0"/>
          </a:p>
          <a:p>
            <a:pPr marL="1485900" lvl="2" indent="-571500">
              <a:buSzPct val="150000"/>
              <a:buBlip>
                <a:blip r:embed="rId3">
                  <a:extLst>
                    <a:ext uri="{96DAC541-7B7A-43D3-8B79-37D633B846F1}">
                      <asvg:svgBlip xmlns:asvg="http://schemas.microsoft.com/office/drawing/2016/SVG/main" r:embed="rId4"/>
                    </a:ext>
                  </a:extLst>
                </a:blip>
              </a:buBlip>
            </a:pPr>
            <a:r>
              <a:rPr lang="en-US" sz="3200" b="1" spc="200" dirty="0">
                <a:solidFill>
                  <a:srgbClr val="FF0000"/>
                </a:solidFill>
              </a:rPr>
              <a:t>Intense</a:t>
            </a:r>
          </a:p>
          <a:p>
            <a:pPr lvl="1"/>
            <a:endParaRPr lang="en-US" sz="3200" spc="200" dirty="0">
              <a:solidFill>
                <a:schemeClr val="accent1">
                  <a:lumMod val="75000"/>
                </a:schemeClr>
              </a:solidFill>
            </a:endParaRPr>
          </a:p>
        </p:txBody>
      </p:sp>
      <p:pic>
        <p:nvPicPr>
          <p:cNvPr id="3" name="Picture 2" descr="A child and child standing on a sidewalk&#10;&#10;Description automatically generated">
            <a:extLst>
              <a:ext uri="{FF2B5EF4-FFF2-40B4-BE49-F238E27FC236}">
                <a16:creationId xmlns:a16="http://schemas.microsoft.com/office/drawing/2014/main" id="{2346E089-76EE-3178-42FA-6461DBB44DD4}"/>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rcRect l="34422" r="27748"/>
          <a:stretch/>
        </p:blipFill>
        <p:spPr>
          <a:xfrm>
            <a:off x="9768329" y="3659346"/>
            <a:ext cx="1706494" cy="2537392"/>
          </a:xfrm>
          <a:prstGeom prst="rect">
            <a:avLst/>
          </a:prstGeom>
        </p:spPr>
      </p:pic>
      <p:grpSp>
        <p:nvGrpSpPr>
          <p:cNvPr id="7" name="Group 6">
            <a:extLst>
              <a:ext uri="{FF2B5EF4-FFF2-40B4-BE49-F238E27FC236}">
                <a16:creationId xmlns:a16="http://schemas.microsoft.com/office/drawing/2014/main" id="{873A13AC-FC2B-5381-AEC6-C2E0E174C854}"/>
              </a:ext>
            </a:extLst>
          </p:cNvPr>
          <p:cNvGrpSpPr/>
          <p:nvPr/>
        </p:nvGrpSpPr>
        <p:grpSpPr>
          <a:xfrm>
            <a:off x="6605799" y="1422529"/>
            <a:ext cx="2849956" cy="2006471"/>
            <a:chOff x="637315" y="1701671"/>
            <a:chExt cx="4382280" cy="2823882"/>
          </a:xfrm>
        </p:grpSpPr>
        <p:pic>
          <p:nvPicPr>
            <p:cNvPr id="8" name="Picture 7" descr="A person and person talking to each other&#10;&#10;Description automatically generated">
              <a:extLst>
                <a:ext uri="{FF2B5EF4-FFF2-40B4-BE49-F238E27FC236}">
                  <a16:creationId xmlns:a16="http://schemas.microsoft.com/office/drawing/2014/main" id="{45B09711-6ED7-13FB-82EC-75C81BE257C1}"/>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0"/>
                </a:ext>
              </a:extLst>
            </a:blip>
            <a:srcRect l="47171" r="4408"/>
            <a:stretch/>
          </p:blipFill>
          <p:spPr>
            <a:xfrm>
              <a:off x="2405742" y="1701671"/>
              <a:ext cx="2613853" cy="2823882"/>
            </a:xfrm>
            <a:prstGeom prst="rect">
              <a:avLst/>
            </a:prstGeom>
          </p:spPr>
        </p:pic>
        <p:pic>
          <p:nvPicPr>
            <p:cNvPr id="9" name="Picture 8" descr="A person and person talking to each other&#10;&#10;Description automatically generated">
              <a:extLst>
                <a:ext uri="{FF2B5EF4-FFF2-40B4-BE49-F238E27FC236}">
                  <a16:creationId xmlns:a16="http://schemas.microsoft.com/office/drawing/2014/main" id="{BB0055ED-5540-06ED-2555-A136B7004A26}"/>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0"/>
                </a:ext>
              </a:extLst>
            </a:blip>
            <a:srcRect r="59257"/>
            <a:stretch/>
          </p:blipFill>
          <p:spPr>
            <a:xfrm>
              <a:off x="637315" y="1701671"/>
              <a:ext cx="2199375" cy="2823882"/>
            </a:xfrm>
            <a:prstGeom prst="rect">
              <a:avLst/>
            </a:prstGeom>
          </p:spPr>
        </p:pic>
      </p:grpSp>
    </p:spTree>
    <p:extLst>
      <p:ext uri="{BB962C8B-B14F-4D97-AF65-F5344CB8AC3E}">
        <p14:creationId xmlns:p14="http://schemas.microsoft.com/office/powerpoint/2010/main" val="1483442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5D9"/>
        </a:solidFill>
        <a:effectLst/>
      </p:bgPr>
    </p:bg>
    <p:spTree>
      <p:nvGrpSpPr>
        <p:cNvPr id="1" name=""/>
        <p:cNvGrpSpPr/>
        <p:nvPr/>
      </p:nvGrpSpPr>
      <p:grpSpPr>
        <a:xfrm>
          <a:off x="0" y="0"/>
          <a:ext cx="0" cy="0"/>
          <a:chOff x="0" y="0"/>
          <a:chExt cx="0" cy="0"/>
        </a:xfrm>
      </p:grpSpPr>
      <p:pic>
        <p:nvPicPr>
          <p:cNvPr id="14" name="Picture 13" descr="A child and child standing on a sidewalk&#10;&#10;Description automatically generated">
            <a:extLst>
              <a:ext uri="{FF2B5EF4-FFF2-40B4-BE49-F238E27FC236}">
                <a16:creationId xmlns:a16="http://schemas.microsoft.com/office/drawing/2014/main" id="{490FE309-3B15-D1D9-7208-94A08A99499F}"/>
              </a:ext>
            </a:extLst>
          </p:cNvPr>
          <p:cNvPicPr>
            <a:picLocks noChangeAspect="1"/>
          </p:cNvPicPr>
          <p:nvPr/>
        </p:nvPicPr>
        <p:blipFill rotWithShape="1">
          <a:blip r:embed="rId3">
            <a:alphaModFix amt="35000"/>
            <a:extLst>
              <a:ext uri="{BEBA8EAE-BF5A-486C-A8C5-ECC9F3942E4B}">
                <a14:imgProps xmlns:a14="http://schemas.microsoft.com/office/drawing/2010/main">
                  <a14:imgLayer r:embed="rId4">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l="34422" r="27748"/>
          <a:stretch/>
        </p:blipFill>
        <p:spPr>
          <a:xfrm>
            <a:off x="9746974" y="1749464"/>
            <a:ext cx="1129553" cy="1679536"/>
          </a:xfrm>
          <a:prstGeom prst="rect">
            <a:avLst/>
          </a:prstGeom>
        </p:spPr>
      </p:pic>
      <p:grpSp>
        <p:nvGrpSpPr>
          <p:cNvPr id="6" name="Group 5">
            <a:extLst>
              <a:ext uri="{FF2B5EF4-FFF2-40B4-BE49-F238E27FC236}">
                <a16:creationId xmlns:a16="http://schemas.microsoft.com/office/drawing/2014/main" id="{10DCC2E0-A7F1-69B6-3564-455B76EAA516}"/>
              </a:ext>
            </a:extLst>
          </p:cNvPr>
          <p:cNvGrpSpPr/>
          <p:nvPr/>
        </p:nvGrpSpPr>
        <p:grpSpPr>
          <a:xfrm>
            <a:off x="6913067" y="952828"/>
            <a:ext cx="1981550" cy="1394081"/>
            <a:chOff x="637315" y="1701671"/>
            <a:chExt cx="4382280" cy="2823882"/>
          </a:xfrm>
        </p:grpSpPr>
        <p:pic>
          <p:nvPicPr>
            <p:cNvPr id="5" name="Picture 4" descr="A person and person talking to each other&#10;&#10;Description automatically generated">
              <a:extLst>
                <a:ext uri="{FF2B5EF4-FFF2-40B4-BE49-F238E27FC236}">
                  <a16:creationId xmlns:a16="http://schemas.microsoft.com/office/drawing/2014/main" id="{FD1CC5E9-3AE5-8EA7-E463-BD0DBE8360A7}"/>
                </a:ext>
              </a:extLst>
            </p:cNvPr>
            <p:cNvPicPr>
              <a:picLocks noChangeAspect="1"/>
            </p:cNvPicPr>
            <p:nvPr/>
          </p:nvPicPr>
          <p:blipFill rotWithShape="1">
            <a:blip r:embed="rId6">
              <a:alphaModFix amt="35000"/>
              <a:extLst>
                <a:ext uri="{BEBA8EAE-BF5A-486C-A8C5-ECC9F3942E4B}">
                  <a14:imgProps xmlns:a14="http://schemas.microsoft.com/office/drawing/2010/main">
                    <a14:imgLayer r:embed="rId7">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rcRect l="47171" r="4408"/>
            <a:stretch/>
          </p:blipFill>
          <p:spPr>
            <a:xfrm>
              <a:off x="2405742" y="1701671"/>
              <a:ext cx="2613853" cy="2823882"/>
            </a:xfrm>
            <a:prstGeom prst="rect">
              <a:avLst/>
            </a:prstGeom>
          </p:spPr>
        </p:pic>
        <p:pic>
          <p:nvPicPr>
            <p:cNvPr id="4" name="Picture 3" descr="A person and person talking to each other&#10;&#10;Description automatically generated">
              <a:extLst>
                <a:ext uri="{FF2B5EF4-FFF2-40B4-BE49-F238E27FC236}">
                  <a16:creationId xmlns:a16="http://schemas.microsoft.com/office/drawing/2014/main" id="{C02D324B-ED11-DFA4-9CE1-F28486C295F8}"/>
                </a:ext>
              </a:extLst>
            </p:cNvPr>
            <p:cNvPicPr>
              <a:picLocks noChangeAspect="1"/>
            </p:cNvPicPr>
            <p:nvPr/>
          </p:nvPicPr>
          <p:blipFill rotWithShape="1">
            <a:blip r:embed="rId6">
              <a:alphaModFix amt="35000"/>
              <a:extLst>
                <a:ext uri="{BEBA8EAE-BF5A-486C-A8C5-ECC9F3942E4B}">
                  <a14:imgProps xmlns:a14="http://schemas.microsoft.com/office/drawing/2010/main">
                    <a14:imgLayer r:embed="rId7">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rcRect r="59257"/>
            <a:stretch/>
          </p:blipFill>
          <p:spPr>
            <a:xfrm>
              <a:off x="637315" y="1701671"/>
              <a:ext cx="2199375" cy="2823882"/>
            </a:xfrm>
            <a:prstGeom prst="rect">
              <a:avLst/>
            </a:prstGeom>
          </p:spPr>
        </p:pic>
      </p:grpSp>
      <p:sp>
        <p:nvSpPr>
          <p:cNvPr id="2" name="TextBox 1">
            <a:extLst>
              <a:ext uri="{FF2B5EF4-FFF2-40B4-BE49-F238E27FC236}">
                <a16:creationId xmlns:a16="http://schemas.microsoft.com/office/drawing/2014/main" id="{28F362C1-FF63-0AEB-54CE-F2F47883DC68}"/>
              </a:ext>
            </a:extLst>
          </p:cNvPr>
          <p:cNvSpPr txBox="1"/>
          <p:nvPr/>
        </p:nvSpPr>
        <p:spPr>
          <a:xfrm>
            <a:off x="6549428" y="210721"/>
            <a:ext cx="4740928" cy="523220"/>
          </a:xfrm>
          <a:prstGeom prst="rect">
            <a:avLst/>
          </a:prstGeom>
          <a:noFill/>
        </p:spPr>
        <p:txBody>
          <a:bodyPr wrap="square" rtlCol="0">
            <a:spAutoFit/>
          </a:bodyPr>
          <a:lstStyle/>
          <a:p>
            <a:pPr algn="ctr"/>
            <a:r>
              <a:rPr lang="en-US" sz="2800" b="1" dirty="0"/>
              <a:t>Regulation Strategy </a:t>
            </a:r>
            <a:r>
              <a:rPr lang="en-US" sz="2800" b="1" dirty="0">
                <a:solidFill>
                  <a:srgbClr val="FF0000"/>
                </a:solidFill>
              </a:rPr>
              <a:t>Use</a:t>
            </a:r>
            <a:endParaRPr lang="en-US" sz="2800" dirty="0">
              <a:solidFill>
                <a:srgbClr val="FF0000"/>
              </a:solidFill>
            </a:endParaRPr>
          </a:p>
        </p:txBody>
      </p:sp>
      <p:sp>
        <p:nvSpPr>
          <p:cNvPr id="9" name="TextBox 8">
            <a:extLst>
              <a:ext uri="{FF2B5EF4-FFF2-40B4-BE49-F238E27FC236}">
                <a16:creationId xmlns:a16="http://schemas.microsoft.com/office/drawing/2014/main" id="{890CBF0A-FEE7-AD97-44B0-26B0A0DA8DB8}"/>
              </a:ext>
            </a:extLst>
          </p:cNvPr>
          <p:cNvSpPr txBox="1"/>
          <p:nvPr/>
        </p:nvSpPr>
        <p:spPr>
          <a:xfrm>
            <a:off x="298419" y="214985"/>
            <a:ext cx="5344155" cy="523220"/>
          </a:xfrm>
          <a:prstGeom prst="rect">
            <a:avLst/>
          </a:prstGeom>
          <a:noFill/>
        </p:spPr>
        <p:txBody>
          <a:bodyPr wrap="square" rtlCol="0">
            <a:spAutoFit/>
          </a:bodyPr>
          <a:lstStyle/>
          <a:p>
            <a:pPr algn="ctr"/>
            <a:r>
              <a:rPr lang="en-US" sz="2800" b="1" dirty="0"/>
              <a:t>Regulation Strategy </a:t>
            </a:r>
            <a:r>
              <a:rPr lang="en-US" sz="2800" b="1" dirty="0">
                <a:solidFill>
                  <a:schemeClr val="accent6"/>
                </a:solidFill>
              </a:rPr>
              <a:t>Choice</a:t>
            </a:r>
            <a:endParaRPr lang="en-US" sz="2800" dirty="0">
              <a:solidFill>
                <a:schemeClr val="accent6"/>
              </a:solidFill>
            </a:endParaRPr>
          </a:p>
        </p:txBody>
      </p:sp>
      <p:sp>
        <p:nvSpPr>
          <p:cNvPr id="3" name="TextBox 2">
            <a:extLst>
              <a:ext uri="{FF2B5EF4-FFF2-40B4-BE49-F238E27FC236}">
                <a16:creationId xmlns:a16="http://schemas.microsoft.com/office/drawing/2014/main" id="{71B72B69-4681-2816-343E-AAD31FB694A4}"/>
              </a:ext>
            </a:extLst>
          </p:cNvPr>
          <p:cNvSpPr txBox="1"/>
          <p:nvPr/>
        </p:nvSpPr>
        <p:spPr>
          <a:xfrm>
            <a:off x="2903916" y="3429000"/>
            <a:ext cx="6384167" cy="584775"/>
          </a:xfrm>
          <a:prstGeom prst="rect">
            <a:avLst/>
          </a:prstGeom>
          <a:noFill/>
        </p:spPr>
        <p:txBody>
          <a:bodyPr wrap="square" rtlCol="0">
            <a:spAutoFit/>
          </a:bodyPr>
          <a:lstStyle/>
          <a:p>
            <a:pPr algn="ctr"/>
            <a:r>
              <a:rPr lang="en-US" sz="3200" b="1" dirty="0"/>
              <a:t>Regulation Strategy </a:t>
            </a:r>
            <a:r>
              <a:rPr lang="en-US" sz="3200" b="1" dirty="0">
                <a:solidFill>
                  <a:schemeClr val="accent1"/>
                </a:solidFill>
              </a:rPr>
              <a:t>Forecasting</a:t>
            </a:r>
            <a:endParaRPr lang="en-US" sz="3200" dirty="0">
              <a:solidFill>
                <a:schemeClr val="accent1"/>
              </a:solidFill>
            </a:endParaRPr>
          </a:p>
        </p:txBody>
      </p:sp>
      <p:grpSp>
        <p:nvGrpSpPr>
          <p:cNvPr id="19" name="Group 18">
            <a:extLst>
              <a:ext uri="{FF2B5EF4-FFF2-40B4-BE49-F238E27FC236}">
                <a16:creationId xmlns:a16="http://schemas.microsoft.com/office/drawing/2014/main" id="{7EA77E71-996B-0476-1B3C-75797DC81145}"/>
              </a:ext>
            </a:extLst>
          </p:cNvPr>
          <p:cNvGrpSpPr/>
          <p:nvPr/>
        </p:nvGrpSpPr>
        <p:grpSpPr>
          <a:xfrm>
            <a:off x="3335962" y="3917351"/>
            <a:ext cx="4613223" cy="2940649"/>
            <a:chOff x="2871918" y="3917351"/>
            <a:chExt cx="4613223" cy="2940649"/>
          </a:xfrm>
        </p:grpSpPr>
        <p:pic>
          <p:nvPicPr>
            <p:cNvPr id="13" name="Picture 12" descr="A person in a white shirt&#10;&#10;Description automatically generated">
              <a:extLst>
                <a:ext uri="{FF2B5EF4-FFF2-40B4-BE49-F238E27FC236}">
                  <a16:creationId xmlns:a16="http://schemas.microsoft.com/office/drawing/2014/main" id="{C5B26AFD-BBF4-840F-8686-89AC0288A1BF}"/>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7116" b="96816" l="10000" r="90000">
                          <a14:foregroundMark x1="68125" y1="10487" x2="61500" y2="7303"/>
                          <a14:foregroundMark x1="61500" y1="7303" x2="55375" y2="10487"/>
                          <a14:foregroundMark x1="71250" y1="58052" x2="80125" y2="77715"/>
                          <a14:foregroundMark x1="80125" y1="77715" x2="45750" y2="96816"/>
                          <a14:foregroundMark x1="45750" y1="96816" x2="50375" y2="74345"/>
                          <a14:foregroundMark x1="50375" y1="74345" x2="54000" y2="66854"/>
                          <a14:foregroundMark x1="89000" y1="91011" x2="88000" y2="8726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2871918" y="4705925"/>
              <a:ext cx="3224082" cy="2152075"/>
            </a:xfrm>
            <a:prstGeom prst="rect">
              <a:avLst/>
            </a:prstGeom>
          </p:spPr>
        </p:pic>
        <p:grpSp>
          <p:nvGrpSpPr>
            <p:cNvPr id="16" name="Group 15">
              <a:extLst>
                <a:ext uri="{FF2B5EF4-FFF2-40B4-BE49-F238E27FC236}">
                  <a16:creationId xmlns:a16="http://schemas.microsoft.com/office/drawing/2014/main" id="{C92295DA-E02C-3D03-45BC-BB7526BBBD20}"/>
                </a:ext>
              </a:extLst>
            </p:cNvPr>
            <p:cNvGrpSpPr/>
            <p:nvPr/>
          </p:nvGrpSpPr>
          <p:grpSpPr>
            <a:xfrm>
              <a:off x="5746133" y="4442707"/>
              <a:ext cx="1664183" cy="1189994"/>
              <a:chOff x="637315" y="1701671"/>
              <a:chExt cx="4382280" cy="2823882"/>
            </a:xfrm>
          </p:grpSpPr>
          <p:pic>
            <p:nvPicPr>
              <p:cNvPr id="17" name="Picture 16" descr="A person and person talking to each other&#10;&#10;Description automatically generated">
                <a:extLst>
                  <a:ext uri="{FF2B5EF4-FFF2-40B4-BE49-F238E27FC236}">
                    <a16:creationId xmlns:a16="http://schemas.microsoft.com/office/drawing/2014/main" id="{34E21347-1F90-6891-58AB-59A9E9CFE322}"/>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rcRect l="47171" r="4408"/>
              <a:stretch/>
            </p:blipFill>
            <p:spPr>
              <a:xfrm>
                <a:off x="2405742" y="1701671"/>
                <a:ext cx="2613853" cy="2823882"/>
              </a:xfrm>
              <a:prstGeom prst="rect">
                <a:avLst/>
              </a:prstGeom>
            </p:spPr>
          </p:pic>
          <p:pic>
            <p:nvPicPr>
              <p:cNvPr id="18" name="Picture 17" descr="A person and person talking to each other&#10;&#10;Description automatically generated">
                <a:extLst>
                  <a:ext uri="{FF2B5EF4-FFF2-40B4-BE49-F238E27FC236}">
                    <a16:creationId xmlns:a16="http://schemas.microsoft.com/office/drawing/2014/main" id="{04A4F22E-503F-24BC-8C36-96C93C5C3B0B}"/>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rcRect r="59257"/>
              <a:stretch/>
            </p:blipFill>
            <p:spPr>
              <a:xfrm>
                <a:off x="637315" y="1701671"/>
                <a:ext cx="2199375" cy="2823882"/>
              </a:xfrm>
              <a:prstGeom prst="rect">
                <a:avLst/>
              </a:prstGeom>
            </p:spPr>
          </p:pic>
        </p:grpSp>
        <p:sp>
          <p:nvSpPr>
            <p:cNvPr id="15" name="Thought Bubble: Cloud 14">
              <a:extLst>
                <a:ext uri="{FF2B5EF4-FFF2-40B4-BE49-F238E27FC236}">
                  <a16:creationId xmlns:a16="http://schemas.microsoft.com/office/drawing/2014/main" id="{5DD5FEBD-CB5E-D493-93FB-AD650F9599A6}"/>
                </a:ext>
              </a:extLst>
            </p:cNvPr>
            <p:cNvSpPr/>
            <p:nvPr/>
          </p:nvSpPr>
          <p:spPr>
            <a:xfrm rot="3354170">
              <a:off x="5370913" y="4160152"/>
              <a:ext cx="2357030" cy="1871427"/>
            </a:xfrm>
            <a:prstGeom prst="cloudCallou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F63455BC-A9B1-7C4A-4840-39A7E05E878F}"/>
              </a:ext>
            </a:extLst>
          </p:cNvPr>
          <p:cNvPicPr>
            <a:picLocks noChangeAspect="1"/>
          </p:cNvPicPr>
          <p:nvPr/>
        </p:nvPicPr>
        <p:blipFill rotWithShape="1">
          <a:blip r:embed="rId12">
            <a:alphaModFix amt="35000"/>
            <a:extLst>
              <a:ext uri="{BEBA8EAE-BF5A-486C-A8C5-ECC9F3942E4B}">
                <a14:imgProps xmlns:a14="http://schemas.microsoft.com/office/drawing/2010/main">
                  <a14:imgLayer r:embed="rId13">
                    <a14:imgEffect>
                      <a14:backgroundRemoval t="2717" b="89946" l="4472" r="98442">
                        <a14:foregroundMark x1="4539" y1="4257" x2="98442" y2="81069"/>
                        <a14:foregroundMark x1="2710" y1="14221" x2="2642" y2="6431"/>
                        <a14:foregroundMark x1="2642" y1="6431" x2="9553" y2="3714"/>
                        <a14:foregroundMark x1="9553" y1="3714" x2="10569" y2="11957"/>
                        <a14:foregroundMark x1="10569" y1="11957" x2="5827" y2="13315"/>
                        <a14:foregroundMark x1="12195" y1="2717" x2="13144" y2="11775"/>
                        <a14:foregroundMark x1="28252" y1="22554" x2="36179" y2="29891"/>
                        <a14:foregroundMark x1="36179" y1="29891" x2="26016" y2="29348"/>
                        <a14:foregroundMark x1="26016" y1="29348" x2="26016" y2="29348"/>
                        <a14:foregroundMark x1="29268" y1="20290" x2="36314" y2="25543"/>
                        <a14:foregroundMark x1="36314" y1="25543" x2="38279" y2="29710"/>
                        <a14:foregroundMark x1="41125" y1="29529" x2="50136" y2="37047"/>
                        <a14:foregroundMark x1="50136" y1="37047" x2="49322" y2="41395"/>
                        <a14:foregroundMark x1="37195" y1="38768" x2="42818" y2="38225"/>
                        <a14:foregroundMark x1="52710" y1="40308" x2="58808" y2="43750"/>
                        <a14:foregroundMark x1="58808" y1="43750" x2="55352" y2="50453"/>
                        <a14:foregroundMark x1="55352" y1="50453" x2="50881" y2="47101"/>
                        <a14:foregroundMark x1="55488" y1="40127" x2="61721" y2="45290"/>
                        <a14:foregroundMark x1="61721" y1="45290" x2="61314" y2="48913"/>
                        <a14:foregroundMark x1="61856" y1="44656" x2="57385" y2="39221"/>
                        <a14:foregroundMark x1="57385" y1="39221" x2="56775" y2="38949"/>
                        <a14:foregroundMark x1="84756" y1="61413" x2="77642" y2="61051"/>
                        <a14:foregroundMark x1="77642" y1="61051" x2="75407" y2="69746"/>
                        <a14:foregroundMark x1="75407" y1="69746" x2="82588" y2="72192"/>
                        <a14:foregroundMark x1="82588" y1="72192" x2="85569" y2="64312"/>
                        <a14:foregroundMark x1="85569" y1="64312" x2="85027" y2="61775"/>
                        <a14:foregroundMark x1="87398" y1="68931" x2="95664" y2="70652"/>
                        <a14:foregroundMark x1="95664" y1="70652" x2="98035" y2="78895"/>
                        <a14:foregroundMark x1="98035" y1="78895" x2="89499" y2="80435"/>
                        <a14:foregroundMark x1="89499" y1="80435" x2="86856" y2="73098"/>
                      </a14:backgroundRemoval>
                    </a14:imgEffect>
                  </a14:imgLayer>
                </a14:imgProps>
              </a:ext>
            </a:extLst>
          </a:blip>
          <a:srcRect b="15136"/>
          <a:stretch/>
        </p:blipFill>
        <p:spPr>
          <a:xfrm>
            <a:off x="1315473" y="892775"/>
            <a:ext cx="2905166" cy="1844075"/>
          </a:xfrm>
          <a:prstGeom prst="rect">
            <a:avLst/>
          </a:prstGeom>
        </p:spPr>
      </p:pic>
    </p:spTree>
    <p:extLst>
      <p:ext uri="{BB962C8B-B14F-4D97-AF65-F5344CB8AC3E}">
        <p14:creationId xmlns:p14="http://schemas.microsoft.com/office/powerpoint/2010/main" val="3546321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5D9"/>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90CBF0A-FEE7-AD97-44B0-26B0A0DA8DB8}"/>
              </a:ext>
            </a:extLst>
          </p:cNvPr>
          <p:cNvSpPr txBox="1"/>
          <p:nvPr/>
        </p:nvSpPr>
        <p:spPr>
          <a:xfrm>
            <a:off x="1734457" y="2828835"/>
            <a:ext cx="8723086" cy="1200329"/>
          </a:xfrm>
          <a:prstGeom prst="rect">
            <a:avLst/>
          </a:prstGeom>
          <a:noFill/>
        </p:spPr>
        <p:txBody>
          <a:bodyPr wrap="square" rtlCol="0">
            <a:spAutoFit/>
          </a:bodyPr>
          <a:lstStyle/>
          <a:p>
            <a:pPr algn="ctr"/>
            <a:r>
              <a:rPr lang="en-US" sz="3600" b="1" dirty="0"/>
              <a:t>If</a:t>
            </a:r>
            <a:r>
              <a:rPr lang="en-US" sz="3600" b="1" dirty="0">
                <a:solidFill>
                  <a:srgbClr val="FF0000"/>
                </a:solidFill>
              </a:rPr>
              <a:t> Use </a:t>
            </a:r>
            <a:r>
              <a:rPr lang="en-US" sz="3600" b="1" dirty="0"/>
              <a:t>doesn’t match </a:t>
            </a:r>
            <a:r>
              <a:rPr lang="en-US" sz="3600" b="1" dirty="0">
                <a:solidFill>
                  <a:schemeClr val="accent6"/>
                </a:solidFill>
              </a:rPr>
              <a:t>Choice</a:t>
            </a:r>
            <a:r>
              <a:rPr lang="en-US" sz="3600" b="1" dirty="0"/>
              <a:t>, which is </a:t>
            </a:r>
            <a:r>
              <a:rPr lang="en-US" sz="3600" b="1" dirty="0">
                <a:solidFill>
                  <a:schemeClr val="accent1"/>
                </a:solidFill>
              </a:rPr>
              <a:t>Forecasting</a:t>
            </a:r>
            <a:r>
              <a:rPr lang="en-US" sz="3600" b="1" dirty="0"/>
              <a:t> more similar to? </a:t>
            </a:r>
            <a:endParaRPr lang="en-US" sz="3600" dirty="0"/>
          </a:p>
        </p:txBody>
      </p:sp>
    </p:spTree>
    <p:extLst>
      <p:ext uri="{BB962C8B-B14F-4D97-AF65-F5344CB8AC3E}">
        <p14:creationId xmlns:p14="http://schemas.microsoft.com/office/powerpoint/2010/main" val="32012143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Fed descriptions of events, affective information,</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Asked to predict which strategy they would have used.</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More closely mirrors the stimulus-response paradigms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347130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Fed descriptions of events, affective information</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Asked to predict which strategy they would have used.</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More closely mirrors the stimulus-response paradigms</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28729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Fed descriptions of events, affective information</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Asked to predict which strategy they would have used.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solidFill>
                  <a:schemeClr val="accent6">
                    <a:lumMod val="20000"/>
                    <a:lumOff val="80000"/>
                  </a:schemeClr>
                </a:solidFill>
              </a:rPr>
              <a:t>More closely mirrors the stimulus-response paradigms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53859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Fed descriptions of events, affective information</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Asked to predict which strategy they would have used.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More closely mirrors the stimulus-response paradigms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881393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diagram of a diagram&#10;&#10;Description automatically generated">
            <a:extLst>
              <a:ext uri="{FF2B5EF4-FFF2-40B4-BE49-F238E27FC236}">
                <a16:creationId xmlns:a16="http://schemas.microsoft.com/office/drawing/2014/main" id="{E6EE17F2-79F6-665D-64DE-5840E681363B}"/>
              </a:ext>
            </a:extLst>
          </p:cNvPr>
          <p:cNvPicPr>
            <a:picLocks noChangeAspect="1"/>
          </p:cNvPicPr>
          <p:nvPr/>
        </p:nvPicPr>
        <p:blipFill>
          <a:blip r:embed="rId2"/>
          <a:stretch>
            <a:fillRect/>
          </a:stretch>
        </p:blipFill>
        <p:spPr>
          <a:xfrm>
            <a:off x="1014302" y="629708"/>
            <a:ext cx="10163395" cy="5598584"/>
          </a:xfrm>
          <a:prstGeom prst="rect">
            <a:avLst/>
          </a:prstGeom>
        </p:spPr>
      </p:pic>
    </p:spTree>
    <p:extLst>
      <p:ext uri="{BB962C8B-B14F-4D97-AF65-F5344CB8AC3E}">
        <p14:creationId xmlns:p14="http://schemas.microsoft.com/office/powerpoint/2010/main" val="10025023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106476" y="1151380"/>
            <a:ext cx="4989523" cy="40556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3DB531-7C62-1BFE-A59D-C3C393E5CAA3}"/>
              </a:ext>
            </a:extLst>
          </p:cNvPr>
          <p:cNvSpPr txBox="1"/>
          <p:nvPr/>
        </p:nvSpPr>
        <p:spPr>
          <a:xfrm>
            <a:off x="7332011" y="517951"/>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mn-lt"/>
                <a:cs typeface="+mn-lt"/>
              </a:rPr>
              <a:t>When forecasting emotion regulation ...</a:t>
            </a:r>
            <a:endParaRPr lang="en-US" sz="2400" dirty="0">
              <a:ea typeface="Calibri"/>
              <a:cs typeface="Calibri"/>
            </a:endParaRPr>
          </a:p>
        </p:txBody>
      </p:sp>
      <p:sp>
        <p:nvSpPr>
          <p:cNvPr id="9" name="TextBox 8">
            <a:extLst>
              <a:ext uri="{FF2B5EF4-FFF2-40B4-BE49-F238E27FC236}">
                <a16:creationId xmlns:a16="http://schemas.microsoft.com/office/drawing/2014/main" id="{C35FF288-6F3F-77C2-692F-C4A4D6DDA853}"/>
              </a:ext>
            </a:extLst>
          </p:cNvPr>
          <p:cNvSpPr txBox="1"/>
          <p:nvPr/>
        </p:nvSpPr>
        <p:spPr>
          <a:xfrm>
            <a:off x="7447280" y="1717040"/>
            <a:ext cx="4460240" cy="28315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We see a similar pattern of results to what ER researchers have canonically found (albeit, a much weaker association); increased affective intensity predicts a greater likelihood of selecting distraction instead of reappraisal</a:t>
            </a:r>
          </a:p>
          <a:p>
            <a:pPr marL="742950" lvl="1" indent="-285750">
              <a:buFont typeface="Arial"/>
              <a:buChar char="•"/>
            </a:pPr>
            <a:r>
              <a:rPr lang="en-US" sz="1600" i="1" dirty="0">
                <a:ea typeface="Calibri"/>
                <a:cs typeface="Calibri"/>
              </a:rPr>
              <a:t>OR = 1.06, 95% CI = [1.02, 1.10], p = 0.004</a:t>
            </a:r>
          </a:p>
          <a:p>
            <a:pPr marL="285750" indent="-285750">
              <a:buFont typeface="Arial"/>
              <a:buChar char="•"/>
            </a:pPr>
            <a:endParaRPr lang="en-US" dirty="0">
              <a:ea typeface="Calibri"/>
              <a:cs typeface="Calibri"/>
            </a:endParaRPr>
          </a:p>
          <a:p>
            <a:pPr marL="285750" indent="-285750">
              <a:buFont typeface="Arial"/>
              <a:buChar char="•"/>
            </a:pPr>
            <a:endParaRPr lang="en-US" dirty="0">
              <a:ea typeface="Calibri"/>
              <a:cs typeface="Calibri"/>
            </a:endParaRPr>
          </a:p>
          <a:p>
            <a:endParaRPr lang="en-US" dirty="0">
              <a:ea typeface="Calibri"/>
              <a:cs typeface="Calibri"/>
            </a:endParaRPr>
          </a:p>
        </p:txBody>
      </p:sp>
      <p:pic>
        <p:nvPicPr>
          <p:cNvPr id="4" name="Picture 3" descr="A graph with different colored squares&#10;&#10;Description automatically generated">
            <a:extLst>
              <a:ext uri="{FF2B5EF4-FFF2-40B4-BE49-F238E27FC236}">
                <a16:creationId xmlns:a16="http://schemas.microsoft.com/office/drawing/2014/main" id="{C8A5627E-2901-E4BE-0205-58F5F2E4EE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229" y="933450"/>
            <a:ext cx="6654800" cy="4991100"/>
          </a:xfrm>
          <a:prstGeom prst="rect">
            <a:avLst/>
          </a:prstGeom>
        </p:spPr>
      </p:pic>
      <p:sp>
        <p:nvSpPr>
          <p:cNvPr id="6" name="Rectangle 5">
            <a:extLst>
              <a:ext uri="{FF2B5EF4-FFF2-40B4-BE49-F238E27FC236}">
                <a16:creationId xmlns:a16="http://schemas.microsoft.com/office/drawing/2014/main" id="{664C49FF-EDF0-CF5E-E9FE-21EF174F84D0}"/>
              </a:ext>
            </a:extLst>
          </p:cNvPr>
          <p:cNvSpPr/>
          <p:nvPr/>
        </p:nvSpPr>
        <p:spPr>
          <a:xfrm>
            <a:off x="863600" y="802640"/>
            <a:ext cx="5967429" cy="449326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56244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106476" y="1151380"/>
            <a:ext cx="4989523" cy="40556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35FF288-6F3F-77C2-692F-C4A4D6DDA853}"/>
              </a:ext>
            </a:extLst>
          </p:cNvPr>
          <p:cNvSpPr txBox="1"/>
          <p:nvPr/>
        </p:nvSpPr>
        <p:spPr>
          <a:xfrm>
            <a:off x="7447280" y="1717040"/>
            <a:ext cx="4460240" cy="39395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We see a similar pattern of results to what ER researchers have canonically found (albeit, a much weaker association); increased affective intensity predicts a greater likelihood of selecting distraction instead of reappraisal</a:t>
            </a:r>
          </a:p>
          <a:p>
            <a:pPr marL="742950" lvl="1" indent="-285750">
              <a:buFont typeface="Arial"/>
              <a:buChar char="•"/>
            </a:pPr>
            <a:r>
              <a:rPr lang="en-US" sz="1600" i="1" dirty="0">
                <a:ea typeface="Calibri"/>
                <a:cs typeface="Calibri"/>
              </a:rPr>
              <a:t>OR = 1.06, 95% CI = [1.02, 1.10], p = 0.004</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These differences were not explained by differences between the samples in ERQ, DERS, or IUS</a:t>
            </a:r>
          </a:p>
          <a:p>
            <a:pPr marL="285750" indent="-285750">
              <a:buFont typeface="Arial"/>
              <a:buChar char="•"/>
            </a:pPr>
            <a:endParaRPr lang="en-US" dirty="0">
              <a:ea typeface="Calibri"/>
              <a:cs typeface="Calibri"/>
            </a:endParaRPr>
          </a:p>
          <a:p>
            <a:pPr marL="285750" indent="-285750">
              <a:buFont typeface="Arial"/>
              <a:buChar char="•"/>
            </a:pPr>
            <a:endParaRPr lang="en-US" dirty="0">
              <a:ea typeface="Calibri"/>
              <a:cs typeface="Calibri"/>
            </a:endParaRPr>
          </a:p>
          <a:p>
            <a:endParaRPr lang="en-US" dirty="0">
              <a:ea typeface="Calibri"/>
              <a:cs typeface="Calibri"/>
            </a:endParaRPr>
          </a:p>
        </p:txBody>
      </p:sp>
      <p:pic>
        <p:nvPicPr>
          <p:cNvPr id="2" name="Picture 1" descr="A graph with different colored squares&#10;&#10;Description automatically generated">
            <a:extLst>
              <a:ext uri="{FF2B5EF4-FFF2-40B4-BE49-F238E27FC236}">
                <a16:creationId xmlns:a16="http://schemas.microsoft.com/office/drawing/2014/main" id="{F5620080-4E17-37CF-328D-031FF1B88F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229" y="933450"/>
            <a:ext cx="6654800" cy="4991100"/>
          </a:xfrm>
          <a:prstGeom prst="rect">
            <a:avLst/>
          </a:prstGeom>
        </p:spPr>
      </p:pic>
      <p:sp>
        <p:nvSpPr>
          <p:cNvPr id="4" name="TextBox 3">
            <a:extLst>
              <a:ext uri="{FF2B5EF4-FFF2-40B4-BE49-F238E27FC236}">
                <a16:creationId xmlns:a16="http://schemas.microsoft.com/office/drawing/2014/main" id="{85E667DD-D121-7C72-4166-404374DB331D}"/>
              </a:ext>
            </a:extLst>
          </p:cNvPr>
          <p:cNvSpPr txBox="1"/>
          <p:nvPr/>
        </p:nvSpPr>
        <p:spPr>
          <a:xfrm>
            <a:off x="7332011" y="517951"/>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mn-lt"/>
                <a:cs typeface="+mn-lt"/>
              </a:rPr>
              <a:t>When forecasting emotion regulation ...</a:t>
            </a:r>
            <a:endParaRPr lang="en-US" sz="2400" dirty="0">
              <a:ea typeface="Calibri"/>
              <a:cs typeface="Calibri"/>
            </a:endParaRPr>
          </a:p>
        </p:txBody>
      </p:sp>
    </p:spTree>
    <p:extLst>
      <p:ext uri="{BB962C8B-B14F-4D97-AF65-F5344CB8AC3E}">
        <p14:creationId xmlns:p14="http://schemas.microsoft.com/office/powerpoint/2010/main" val="32696843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275865" y="1012685"/>
            <a:ext cx="6455527" cy="4832629"/>
          </a:xfrm>
          <a:prstGeom prst="rect">
            <a:avLst/>
          </a:prstGeom>
        </p:spPr>
      </p:pic>
      <p:sp>
        <p:nvSpPr>
          <p:cNvPr id="9" name="TextBox 8">
            <a:extLst>
              <a:ext uri="{FF2B5EF4-FFF2-40B4-BE49-F238E27FC236}">
                <a16:creationId xmlns:a16="http://schemas.microsoft.com/office/drawing/2014/main" id="{C35FF288-6F3F-77C2-692F-C4A4D6DDA853}"/>
              </a:ext>
            </a:extLst>
          </p:cNvPr>
          <p:cNvSpPr txBox="1"/>
          <p:nvPr/>
        </p:nvSpPr>
        <p:spPr>
          <a:xfrm>
            <a:off x="7447280" y="1717040"/>
            <a:ext cx="4460240" cy="47705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We see a similar pattern of results to what ER researchers have canonically found (albeit, a much weaker association); increased affective intensity predicts a greater likelihood of selecting distraction instead of reappraisal</a:t>
            </a:r>
          </a:p>
          <a:p>
            <a:pPr marL="742950" lvl="1" indent="-285750">
              <a:buFont typeface="Arial"/>
              <a:buChar char="•"/>
            </a:pPr>
            <a:r>
              <a:rPr lang="en-US" sz="1600" i="1" dirty="0">
                <a:ea typeface="Calibri"/>
                <a:cs typeface="Calibri"/>
              </a:rPr>
              <a:t>OR = 1.06, 95% CI = [1.02, 1.10], p = 0.004</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These differences were not explained by differences between the samples in ERQ, DERS, or IUS</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Forecasters matched Reappraisal at about chance. However, forecasters were much less accurate in matching Distraction, adjusting for frequency differences.</a:t>
            </a:r>
          </a:p>
          <a:p>
            <a:endParaRPr lang="en-US" dirty="0">
              <a:ea typeface="Calibri"/>
              <a:cs typeface="Calibri"/>
            </a:endParaRPr>
          </a:p>
        </p:txBody>
      </p:sp>
      <p:sp>
        <p:nvSpPr>
          <p:cNvPr id="4" name="TextBox 3">
            <a:extLst>
              <a:ext uri="{FF2B5EF4-FFF2-40B4-BE49-F238E27FC236}">
                <a16:creationId xmlns:a16="http://schemas.microsoft.com/office/drawing/2014/main" id="{1091E31A-2C17-AF58-C0ED-B2CB6E4F7530}"/>
              </a:ext>
            </a:extLst>
          </p:cNvPr>
          <p:cNvSpPr txBox="1"/>
          <p:nvPr/>
        </p:nvSpPr>
        <p:spPr>
          <a:xfrm>
            <a:off x="7332011" y="517951"/>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mn-lt"/>
                <a:cs typeface="+mn-lt"/>
              </a:rPr>
              <a:t>When forecasting emotion regulation ...</a:t>
            </a:r>
            <a:endParaRPr lang="en-US" sz="2400" dirty="0">
              <a:ea typeface="Calibri"/>
              <a:cs typeface="Calibri"/>
            </a:endParaRPr>
          </a:p>
        </p:txBody>
      </p:sp>
    </p:spTree>
    <p:extLst>
      <p:ext uri="{BB962C8B-B14F-4D97-AF65-F5344CB8AC3E}">
        <p14:creationId xmlns:p14="http://schemas.microsoft.com/office/powerpoint/2010/main" val="849030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5D9"/>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F362C1-FF63-0AEB-54CE-F2F47883DC68}"/>
              </a:ext>
            </a:extLst>
          </p:cNvPr>
          <p:cNvSpPr txBox="1"/>
          <p:nvPr/>
        </p:nvSpPr>
        <p:spPr>
          <a:xfrm>
            <a:off x="349624" y="446105"/>
            <a:ext cx="6400799" cy="3724096"/>
          </a:xfrm>
          <a:prstGeom prst="rect">
            <a:avLst/>
          </a:prstGeom>
          <a:noFill/>
        </p:spPr>
        <p:txBody>
          <a:bodyPr wrap="square" rtlCol="0">
            <a:spAutoFit/>
          </a:bodyPr>
          <a:lstStyle/>
          <a:p>
            <a:r>
              <a:rPr lang="en-US" sz="4400" b="1" dirty="0">
                <a:solidFill>
                  <a:srgbClr val="FF0000"/>
                </a:solidFill>
              </a:rPr>
              <a:t>Events</a:t>
            </a:r>
            <a:r>
              <a:rPr lang="en-US" sz="4400" b="1" dirty="0"/>
              <a:t> in our lives can be</a:t>
            </a:r>
            <a:r>
              <a:rPr lang="en-US" sz="4400" dirty="0"/>
              <a:t>:</a:t>
            </a:r>
          </a:p>
          <a:p>
            <a:br>
              <a:rPr lang="en-US" sz="4400" dirty="0"/>
            </a:br>
            <a:endParaRPr lang="en-US" sz="2000" dirty="0"/>
          </a:p>
          <a:p>
            <a:pPr marL="1485900" lvl="2" indent="-571500">
              <a:buSzPct val="150000"/>
              <a:buBlip>
                <a:blip r:embed="rId3">
                  <a:extLst>
                    <a:ext uri="{96DAC541-7B7A-43D3-8B79-37D633B846F1}">
                      <asvg:svgBlip xmlns:asvg="http://schemas.microsoft.com/office/drawing/2016/SVG/main" r:embed="rId4"/>
                    </a:ext>
                  </a:extLst>
                </a:blip>
              </a:buBlip>
            </a:pPr>
            <a:r>
              <a:rPr lang="en-US" sz="3200" b="1" spc="200" dirty="0">
                <a:solidFill>
                  <a:srgbClr val="FF0000"/>
                </a:solidFill>
              </a:rPr>
              <a:t>Intense</a:t>
            </a:r>
          </a:p>
          <a:p>
            <a:pPr lvl="1"/>
            <a:endParaRPr lang="en-US" sz="3200" spc="200" dirty="0">
              <a:solidFill>
                <a:schemeClr val="accent1">
                  <a:lumMod val="75000"/>
                </a:schemeClr>
              </a:solidFill>
            </a:endParaRPr>
          </a:p>
          <a:p>
            <a:pPr marL="1485900" lvl="2" indent="-571500">
              <a:buSzPct val="150000"/>
              <a:buBlip>
                <a:blip r:embed="rId5">
                  <a:extLst>
                    <a:ext uri="{96DAC541-7B7A-43D3-8B79-37D633B846F1}">
                      <asvg:svgBlip xmlns:asvg="http://schemas.microsoft.com/office/drawing/2016/SVG/main" r:embed="rId6"/>
                    </a:ext>
                  </a:extLst>
                </a:blip>
              </a:buBlip>
            </a:pPr>
            <a:r>
              <a:rPr lang="en-US" sz="3200" b="1" spc="200" dirty="0">
                <a:solidFill>
                  <a:srgbClr val="FF0000"/>
                </a:solidFill>
              </a:rPr>
              <a:t>Uncertain</a:t>
            </a:r>
            <a:br>
              <a:rPr lang="en-US" sz="3200" spc="200" dirty="0">
                <a:solidFill>
                  <a:schemeClr val="accent1">
                    <a:lumMod val="75000"/>
                  </a:schemeClr>
                </a:solidFill>
              </a:rPr>
            </a:br>
            <a:endParaRPr lang="en-US" sz="3200" spc="200" dirty="0">
              <a:solidFill>
                <a:schemeClr val="accent1">
                  <a:lumMod val="75000"/>
                </a:schemeClr>
              </a:solidFill>
            </a:endParaRPr>
          </a:p>
        </p:txBody>
      </p:sp>
      <p:pic>
        <p:nvPicPr>
          <p:cNvPr id="3" name="Picture 2" descr="A child and child standing on a sidewalk&#10;&#10;Description automatically generated">
            <a:extLst>
              <a:ext uri="{FF2B5EF4-FFF2-40B4-BE49-F238E27FC236}">
                <a16:creationId xmlns:a16="http://schemas.microsoft.com/office/drawing/2014/main" id="{77A57105-85A5-0D92-3CEF-D331F63FC6B0}"/>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9"/>
              </a:ext>
            </a:extLst>
          </a:blip>
          <a:srcRect l="34422" r="27748"/>
          <a:stretch/>
        </p:blipFill>
        <p:spPr>
          <a:xfrm>
            <a:off x="9768329" y="3659346"/>
            <a:ext cx="1706494" cy="2537392"/>
          </a:xfrm>
          <a:prstGeom prst="rect">
            <a:avLst/>
          </a:prstGeom>
        </p:spPr>
      </p:pic>
      <p:grpSp>
        <p:nvGrpSpPr>
          <p:cNvPr id="7" name="Group 6">
            <a:extLst>
              <a:ext uri="{FF2B5EF4-FFF2-40B4-BE49-F238E27FC236}">
                <a16:creationId xmlns:a16="http://schemas.microsoft.com/office/drawing/2014/main" id="{EB5E288D-96B1-D2B1-029B-0BCA1758E4C7}"/>
              </a:ext>
            </a:extLst>
          </p:cNvPr>
          <p:cNvGrpSpPr/>
          <p:nvPr/>
        </p:nvGrpSpPr>
        <p:grpSpPr>
          <a:xfrm>
            <a:off x="6605799" y="1422529"/>
            <a:ext cx="2849956" cy="2006471"/>
            <a:chOff x="637315" y="1701671"/>
            <a:chExt cx="4382280" cy="2823882"/>
          </a:xfrm>
        </p:grpSpPr>
        <p:pic>
          <p:nvPicPr>
            <p:cNvPr id="8" name="Picture 7" descr="A person and person talking to each other&#10;&#10;Description automatically generated">
              <a:extLst>
                <a:ext uri="{FF2B5EF4-FFF2-40B4-BE49-F238E27FC236}">
                  <a16:creationId xmlns:a16="http://schemas.microsoft.com/office/drawing/2014/main" id="{F4909ABB-2D6E-238B-A854-A25F0FCFE335}"/>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2"/>
                </a:ext>
              </a:extLst>
            </a:blip>
            <a:srcRect l="47171" r="4408"/>
            <a:stretch/>
          </p:blipFill>
          <p:spPr>
            <a:xfrm>
              <a:off x="2405742" y="1701671"/>
              <a:ext cx="2613853" cy="2823882"/>
            </a:xfrm>
            <a:prstGeom prst="rect">
              <a:avLst/>
            </a:prstGeom>
          </p:spPr>
        </p:pic>
        <p:pic>
          <p:nvPicPr>
            <p:cNvPr id="9" name="Picture 8" descr="A person and person talking to each other&#10;&#10;Description automatically generated">
              <a:extLst>
                <a:ext uri="{FF2B5EF4-FFF2-40B4-BE49-F238E27FC236}">
                  <a16:creationId xmlns:a16="http://schemas.microsoft.com/office/drawing/2014/main" id="{9ACDCF8A-9BE9-CD7D-0FD9-8CD07D61F3DB}"/>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2"/>
                </a:ext>
              </a:extLst>
            </a:blip>
            <a:srcRect r="59257"/>
            <a:stretch/>
          </p:blipFill>
          <p:spPr>
            <a:xfrm>
              <a:off x="637315" y="1701671"/>
              <a:ext cx="2199375" cy="2823882"/>
            </a:xfrm>
            <a:prstGeom prst="rect">
              <a:avLst/>
            </a:prstGeom>
          </p:spPr>
        </p:pic>
      </p:grpSp>
    </p:spTree>
    <p:extLst>
      <p:ext uri="{BB962C8B-B14F-4D97-AF65-F5344CB8AC3E}">
        <p14:creationId xmlns:p14="http://schemas.microsoft.com/office/powerpoint/2010/main" val="28393416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p:cNvCxnSpPr>
          <p:nvPr/>
        </p:nvCxnSpPr>
        <p:spPr>
          <a:xfrm>
            <a:off x="8827133" y="1628140"/>
            <a:ext cx="686679" cy="2726808"/>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Fed descriptions of events, affective information,</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Asked to predict which strategy they would have used.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More closely mirrors the stimulus-response paradigms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2" name="TextBox 11">
            <a:extLst>
              <a:ext uri="{FF2B5EF4-FFF2-40B4-BE49-F238E27FC236}">
                <a16:creationId xmlns:a16="http://schemas.microsoft.com/office/drawing/2014/main" id="{2F5C7AFC-6AA7-CE3D-2A8D-A1EA8870193E}"/>
              </a:ext>
            </a:extLst>
          </p:cNvPr>
          <p:cNvSpPr txBox="1"/>
          <p:nvPr/>
        </p:nvSpPr>
        <p:spPr>
          <a:xfrm>
            <a:off x="9525000" y="1244110"/>
            <a:ext cx="2594307" cy="3600986"/>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online using horror movie stimuli</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solidFill>
                  <a:schemeClr val="accent6">
                    <a:lumMod val="20000"/>
                    <a:lumOff val="80000"/>
                  </a:schemeClr>
                </a:solidFill>
              </a:rPr>
              <a:t>Seeks to disentangle the forecasting/experiencing and stimulation –level </a:t>
            </a:r>
          </a:p>
          <a:p>
            <a:pPr marL="285750" indent="-285750">
              <a:buFont typeface="Arial" panose="020B0604020202020204" pitchFamily="34" charset="0"/>
              <a:buChar char="•"/>
            </a:pPr>
            <a:r>
              <a:rPr lang="en-US" sz="1600" spc="-100" dirty="0">
                <a:solidFill>
                  <a:schemeClr val="accent6">
                    <a:lumMod val="20000"/>
                    <a:lumOff val="80000"/>
                  </a:schemeClr>
                </a:solidFill>
              </a:rPr>
              <a:t>confound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grpSp>
        <p:nvGrpSpPr>
          <p:cNvPr id="13" name="Group 12">
            <a:extLst>
              <a:ext uri="{FF2B5EF4-FFF2-40B4-BE49-F238E27FC236}">
                <a16:creationId xmlns:a16="http://schemas.microsoft.com/office/drawing/2014/main" id="{50DEE0B2-B3AC-7BB9-A405-0FA24B79F7AE}"/>
              </a:ext>
            </a:extLst>
          </p:cNvPr>
          <p:cNvGrpSpPr/>
          <p:nvPr/>
        </p:nvGrpSpPr>
        <p:grpSpPr>
          <a:xfrm>
            <a:off x="9024119" y="3993389"/>
            <a:ext cx="2725148" cy="2606295"/>
            <a:chOff x="9024119" y="3993389"/>
            <a:chExt cx="2725148" cy="2606295"/>
          </a:xfrm>
        </p:grpSpPr>
        <p:sp>
          <p:nvSpPr>
            <p:cNvPr id="15" name="Oval 14">
              <a:extLst>
                <a:ext uri="{FF2B5EF4-FFF2-40B4-BE49-F238E27FC236}">
                  <a16:creationId xmlns:a16="http://schemas.microsoft.com/office/drawing/2014/main" id="{7C4DAB83-6991-0321-CA40-A0C98B839651}"/>
                </a:ext>
              </a:extLst>
            </p:cNvPr>
            <p:cNvSpPr>
              <a:spLocks noChangeAspect="1"/>
            </p:cNvSpPr>
            <p:nvPr/>
          </p:nvSpPr>
          <p:spPr>
            <a:xfrm>
              <a:off x="9152253" y="3993389"/>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pic>
          <p:nvPicPr>
            <p:cNvPr id="16" name="Picture 15">
              <a:extLst>
                <a:ext uri="{FF2B5EF4-FFF2-40B4-BE49-F238E27FC236}">
                  <a16:creationId xmlns:a16="http://schemas.microsoft.com/office/drawing/2014/main" id="{0CD04969-3F79-4A7B-D0E0-0F8D50F4C18D}"/>
                </a:ext>
              </a:extLst>
            </p:cNvPr>
            <p:cNvPicPr>
              <a:picLocks noChangeAspect="1"/>
            </p:cNvPicPr>
            <p:nvPr/>
          </p:nvPicPr>
          <p:blipFill rotWithShape="1">
            <a:blip r:embed="rId3"/>
            <a:srcRect t="48643"/>
            <a:stretch/>
          </p:blipFill>
          <p:spPr>
            <a:xfrm>
              <a:off x="9024119" y="5200124"/>
              <a:ext cx="2725148" cy="1399560"/>
            </a:xfrm>
            <a:prstGeom prst="rect">
              <a:avLst/>
            </a:prstGeom>
          </p:spPr>
        </p:pic>
        <p:sp>
          <p:nvSpPr>
            <p:cNvPr id="17" name="TextBox 16">
              <a:extLst>
                <a:ext uri="{FF2B5EF4-FFF2-40B4-BE49-F238E27FC236}">
                  <a16:creationId xmlns:a16="http://schemas.microsoft.com/office/drawing/2014/main" id="{8783AD2C-3E30-7BE2-518B-20DB7A2AB061}"/>
                </a:ext>
              </a:extLst>
            </p:cNvPr>
            <p:cNvSpPr txBox="1"/>
            <p:nvPr/>
          </p:nvSpPr>
          <p:spPr>
            <a:xfrm>
              <a:off x="9658769" y="4831751"/>
              <a:ext cx="1455848" cy="1138773"/>
            </a:xfrm>
            <a:prstGeom prst="rect">
              <a:avLst/>
            </a:prstGeom>
            <a:noFill/>
          </p:spPr>
          <p:txBody>
            <a:bodyPr wrap="none" rtlCol="0">
              <a:spAutoFit/>
            </a:bodyPr>
            <a:lstStyle/>
            <a:p>
              <a:pPr algn="ctr"/>
              <a:r>
                <a:rPr lang="en-US" sz="3200" b="1" dirty="0">
                  <a:solidFill>
                    <a:schemeClr val="tx1"/>
                  </a:solidFill>
                </a:rPr>
                <a:t>Study 3</a:t>
              </a:r>
            </a:p>
            <a:p>
              <a:pPr algn="ctr"/>
              <a:r>
                <a:rPr lang="en-US" sz="1800" dirty="0">
                  <a:solidFill>
                    <a:schemeClr val="tx1"/>
                  </a:solidFill>
                </a:rPr>
                <a:t>(N = 253)</a:t>
              </a:r>
            </a:p>
            <a:p>
              <a:endParaRPr lang="en-US" dirty="0"/>
            </a:p>
          </p:txBody>
        </p:sp>
      </p:grpSp>
    </p:spTree>
    <p:extLst>
      <p:ext uri="{BB962C8B-B14F-4D97-AF65-F5344CB8AC3E}">
        <p14:creationId xmlns:p14="http://schemas.microsoft.com/office/powerpoint/2010/main" val="2747222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p:cNvCxnSpPr>
          <p:nvPr/>
        </p:nvCxnSpPr>
        <p:spPr>
          <a:xfrm>
            <a:off x="8827133" y="1628140"/>
            <a:ext cx="686679" cy="2726808"/>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Fed descriptions of events, affective information,</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Asked to predict which strategy they would have used.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More closely mirrors the stimulus-response paradigms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2" name="TextBox 11">
            <a:extLst>
              <a:ext uri="{FF2B5EF4-FFF2-40B4-BE49-F238E27FC236}">
                <a16:creationId xmlns:a16="http://schemas.microsoft.com/office/drawing/2014/main" id="{2F5C7AFC-6AA7-CE3D-2A8D-A1EA8870193E}"/>
              </a:ext>
            </a:extLst>
          </p:cNvPr>
          <p:cNvSpPr txBox="1"/>
          <p:nvPr/>
        </p:nvSpPr>
        <p:spPr>
          <a:xfrm>
            <a:off x="9525000" y="1244110"/>
            <a:ext cx="2594307" cy="3354765"/>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online using horror movie stimuli</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Captured both forecasting and experiencing usage using high and low intensity stimuli</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grpSp>
        <p:nvGrpSpPr>
          <p:cNvPr id="13" name="Group 12">
            <a:extLst>
              <a:ext uri="{FF2B5EF4-FFF2-40B4-BE49-F238E27FC236}">
                <a16:creationId xmlns:a16="http://schemas.microsoft.com/office/drawing/2014/main" id="{39EE1CD1-3494-A5B7-2897-8630B0CF8AB9}"/>
              </a:ext>
            </a:extLst>
          </p:cNvPr>
          <p:cNvGrpSpPr/>
          <p:nvPr/>
        </p:nvGrpSpPr>
        <p:grpSpPr>
          <a:xfrm>
            <a:off x="9024119" y="3993389"/>
            <a:ext cx="2725148" cy="2606295"/>
            <a:chOff x="9024119" y="3993389"/>
            <a:chExt cx="2725148" cy="2606295"/>
          </a:xfrm>
        </p:grpSpPr>
        <p:sp>
          <p:nvSpPr>
            <p:cNvPr id="15" name="Oval 14">
              <a:extLst>
                <a:ext uri="{FF2B5EF4-FFF2-40B4-BE49-F238E27FC236}">
                  <a16:creationId xmlns:a16="http://schemas.microsoft.com/office/drawing/2014/main" id="{CE2EE86A-72D3-260B-C060-AEC428BDCF2A}"/>
                </a:ext>
              </a:extLst>
            </p:cNvPr>
            <p:cNvSpPr>
              <a:spLocks noChangeAspect="1"/>
            </p:cNvSpPr>
            <p:nvPr/>
          </p:nvSpPr>
          <p:spPr>
            <a:xfrm>
              <a:off x="9152253" y="3993389"/>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pic>
          <p:nvPicPr>
            <p:cNvPr id="16" name="Picture 15">
              <a:extLst>
                <a:ext uri="{FF2B5EF4-FFF2-40B4-BE49-F238E27FC236}">
                  <a16:creationId xmlns:a16="http://schemas.microsoft.com/office/drawing/2014/main" id="{1ADB53E8-08EE-E47F-3D38-54D4B5E02000}"/>
                </a:ext>
              </a:extLst>
            </p:cNvPr>
            <p:cNvPicPr>
              <a:picLocks noChangeAspect="1"/>
            </p:cNvPicPr>
            <p:nvPr/>
          </p:nvPicPr>
          <p:blipFill rotWithShape="1">
            <a:blip r:embed="rId3"/>
            <a:srcRect t="48643"/>
            <a:stretch/>
          </p:blipFill>
          <p:spPr>
            <a:xfrm>
              <a:off x="9024119" y="5200124"/>
              <a:ext cx="2725148" cy="1399560"/>
            </a:xfrm>
            <a:prstGeom prst="rect">
              <a:avLst/>
            </a:prstGeom>
          </p:spPr>
        </p:pic>
        <p:sp>
          <p:nvSpPr>
            <p:cNvPr id="17" name="TextBox 16">
              <a:extLst>
                <a:ext uri="{FF2B5EF4-FFF2-40B4-BE49-F238E27FC236}">
                  <a16:creationId xmlns:a16="http://schemas.microsoft.com/office/drawing/2014/main" id="{E182789B-8A24-C0AB-BD3F-F08818E1B7CA}"/>
                </a:ext>
              </a:extLst>
            </p:cNvPr>
            <p:cNvSpPr txBox="1"/>
            <p:nvPr/>
          </p:nvSpPr>
          <p:spPr>
            <a:xfrm>
              <a:off x="9658769" y="4831751"/>
              <a:ext cx="1455848" cy="1138773"/>
            </a:xfrm>
            <a:prstGeom prst="rect">
              <a:avLst/>
            </a:prstGeom>
            <a:noFill/>
          </p:spPr>
          <p:txBody>
            <a:bodyPr wrap="none" rtlCol="0">
              <a:spAutoFit/>
            </a:bodyPr>
            <a:lstStyle/>
            <a:p>
              <a:pPr algn="ctr"/>
              <a:r>
                <a:rPr lang="en-US" sz="3200" b="1" dirty="0">
                  <a:solidFill>
                    <a:schemeClr val="tx1"/>
                  </a:solidFill>
                </a:rPr>
                <a:t>Study 3</a:t>
              </a:r>
            </a:p>
            <a:p>
              <a:pPr algn="ctr"/>
              <a:r>
                <a:rPr lang="en-US" sz="1800" dirty="0">
                  <a:solidFill>
                    <a:schemeClr val="tx1"/>
                  </a:solidFill>
                </a:rPr>
                <a:t>(N = 253)</a:t>
              </a:r>
            </a:p>
            <a:p>
              <a:endParaRPr lang="en-US" dirty="0"/>
            </a:p>
          </p:txBody>
        </p:sp>
      </p:grpSp>
    </p:spTree>
    <p:extLst>
      <p:ext uri="{BB962C8B-B14F-4D97-AF65-F5344CB8AC3E}">
        <p14:creationId xmlns:p14="http://schemas.microsoft.com/office/powerpoint/2010/main" val="2296815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Fed descriptions of events, affective information,</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Asked to predict which strategy they would have used.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More closely mirrors the stimulus-response paradigms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2" name="TextBox 11">
            <a:extLst>
              <a:ext uri="{FF2B5EF4-FFF2-40B4-BE49-F238E27FC236}">
                <a16:creationId xmlns:a16="http://schemas.microsoft.com/office/drawing/2014/main" id="{2F5C7AFC-6AA7-CE3D-2A8D-A1EA8870193E}"/>
              </a:ext>
            </a:extLst>
          </p:cNvPr>
          <p:cNvSpPr txBox="1"/>
          <p:nvPr/>
        </p:nvSpPr>
        <p:spPr>
          <a:xfrm>
            <a:off x="9525000" y="1244110"/>
            <a:ext cx="2594307" cy="2308324"/>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online using horror movie stimuli</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Captured both forecasting and experiencing usage using high and low intensity stimuli</a:t>
            </a:r>
          </a:p>
          <a:p>
            <a:endParaRPr lang="en-US" sz="1600" spc="-100" dirty="0"/>
          </a:p>
          <a:p>
            <a:pPr marL="285750" indent="-285750">
              <a:buFont typeface="Arial" panose="020B0604020202020204" pitchFamily="34" charset="0"/>
              <a:buChar char="•"/>
            </a:pPr>
            <a:r>
              <a:rPr lang="en-US" sz="1600" spc="-100" dirty="0"/>
              <a:t>Mirrored many aspects of Study 1</a:t>
            </a:r>
          </a:p>
        </p:txBody>
      </p:sp>
      <p:grpSp>
        <p:nvGrpSpPr>
          <p:cNvPr id="18" name="Group 17">
            <a:extLst>
              <a:ext uri="{FF2B5EF4-FFF2-40B4-BE49-F238E27FC236}">
                <a16:creationId xmlns:a16="http://schemas.microsoft.com/office/drawing/2014/main" id="{65D50D23-5C7A-881E-805B-59FFC78AA8F2}"/>
              </a:ext>
            </a:extLst>
          </p:cNvPr>
          <p:cNvGrpSpPr/>
          <p:nvPr/>
        </p:nvGrpSpPr>
        <p:grpSpPr>
          <a:xfrm>
            <a:off x="9024119" y="3993389"/>
            <a:ext cx="2725148" cy="2606295"/>
            <a:chOff x="9024119" y="3993389"/>
            <a:chExt cx="2725148" cy="2606295"/>
          </a:xfrm>
        </p:grpSpPr>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pic>
          <p:nvPicPr>
            <p:cNvPr id="15" name="Picture 14">
              <a:extLst>
                <a:ext uri="{FF2B5EF4-FFF2-40B4-BE49-F238E27FC236}">
                  <a16:creationId xmlns:a16="http://schemas.microsoft.com/office/drawing/2014/main" id="{DF195868-A311-9D08-1A58-76771F26F89F}"/>
                </a:ext>
              </a:extLst>
            </p:cNvPr>
            <p:cNvPicPr>
              <a:picLocks noChangeAspect="1"/>
            </p:cNvPicPr>
            <p:nvPr/>
          </p:nvPicPr>
          <p:blipFill rotWithShape="1">
            <a:blip r:embed="rId3"/>
            <a:srcRect t="48643"/>
            <a:stretch/>
          </p:blipFill>
          <p:spPr>
            <a:xfrm>
              <a:off x="9024119" y="5200124"/>
              <a:ext cx="2725148" cy="1399560"/>
            </a:xfrm>
            <a:prstGeom prst="rect">
              <a:avLst/>
            </a:prstGeom>
          </p:spPr>
        </p:pic>
        <p:sp>
          <p:nvSpPr>
            <p:cNvPr id="16" name="TextBox 15">
              <a:extLst>
                <a:ext uri="{FF2B5EF4-FFF2-40B4-BE49-F238E27FC236}">
                  <a16:creationId xmlns:a16="http://schemas.microsoft.com/office/drawing/2014/main" id="{705B6B48-8D0A-D5F1-76B3-504B7F73A477}"/>
                </a:ext>
              </a:extLst>
            </p:cNvPr>
            <p:cNvSpPr txBox="1"/>
            <p:nvPr/>
          </p:nvSpPr>
          <p:spPr>
            <a:xfrm>
              <a:off x="9658769" y="4831751"/>
              <a:ext cx="1455848" cy="1138773"/>
            </a:xfrm>
            <a:prstGeom prst="rect">
              <a:avLst/>
            </a:prstGeom>
            <a:noFill/>
          </p:spPr>
          <p:txBody>
            <a:bodyPr wrap="none" rtlCol="0">
              <a:spAutoFit/>
            </a:bodyPr>
            <a:lstStyle/>
            <a:p>
              <a:pPr algn="ctr"/>
              <a:r>
                <a:rPr lang="en-US" sz="3200" b="1" dirty="0">
                  <a:solidFill>
                    <a:schemeClr val="tx1"/>
                  </a:solidFill>
                </a:rPr>
                <a:t>Study 3</a:t>
              </a:r>
            </a:p>
            <a:p>
              <a:pPr algn="ctr"/>
              <a:r>
                <a:rPr lang="en-US" sz="1800" dirty="0">
                  <a:solidFill>
                    <a:schemeClr val="tx1"/>
                  </a:solidFill>
                </a:rPr>
                <a:t>(N = 253)</a:t>
              </a:r>
            </a:p>
            <a:p>
              <a:endParaRPr lang="en-US" dirty="0"/>
            </a:p>
          </p:txBody>
        </p:sp>
      </p:grpSp>
    </p:spTree>
    <p:extLst>
      <p:ext uri="{BB962C8B-B14F-4D97-AF65-F5344CB8AC3E}">
        <p14:creationId xmlns:p14="http://schemas.microsoft.com/office/powerpoint/2010/main" val="2602658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106476" y="1151380"/>
            <a:ext cx="4989523" cy="40556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3DB531-7C62-1BFE-A59D-C3C393E5CAA3}"/>
              </a:ext>
            </a:extLst>
          </p:cNvPr>
          <p:cNvSpPr txBox="1"/>
          <p:nvPr/>
        </p:nvSpPr>
        <p:spPr>
          <a:xfrm>
            <a:off x="7335520" y="526268"/>
            <a:ext cx="46837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mn-lt"/>
                <a:cs typeface="+mn-lt"/>
              </a:rPr>
              <a:t>When comparing usage and forecasting in more controlled circumstances...</a:t>
            </a:r>
            <a:endParaRPr lang="en-US" sz="2400" dirty="0">
              <a:ea typeface="Calibri"/>
              <a:cs typeface="Calibri"/>
            </a:endParaRPr>
          </a:p>
        </p:txBody>
      </p:sp>
      <p:sp>
        <p:nvSpPr>
          <p:cNvPr id="9" name="TextBox 8">
            <a:extLst>
              <a:ext uri="{FF2B5EF4-FFF2-40B4-BE49-F238E27FC236}">
                <a16:creationId xmlns:a16="http://schemas.microsoft.com/office/drawing/2014/main" id="{C35FF288-6F3F-77C2-692F-C4A4D6DDA853}"/>
              </a:ext>
            </a:extLst>
          </p:cNvPr>
          <p:cNvSpPr txBox="1"/>
          <p:nvPr/>
        </p:nvSpPr>
        <p:spPr>
          <a:xfrm>
            <a:off x="7447280" y="2333778"/>
            <a:ext cx="4460240" cy="17235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At lower intensities, forecasters are less likely to select reappraisal than experiencers were to use reappraisal.</a:t>
            </a:r>
          </a:p>
          <a:p>
            <a:pPr marL="742950" lvl="1" indent="-285750">
              <a:buFont typeface="Arial"/>
              <a:buChar char="•"/>
            </a:pPr>
            <a:r>
              <a:rPr lang="fr-FR" sz="1600" i="1" dirty="0">
                <a:ea typeface="Calibri"/>
                <a:cs typeface="Calibri"/>
              </a:rPr>
              <a:t>OR = 0.61, 95% CI = [0.39, 0.95],  p = 0.029</a:t>
            </a:r>
            <a:endParaRPr lang="en-US" dirty="0">
              <a:ea typeface="Calibri"/>
              <a:cs typeface="Calibri"/>
            </a:endParaRPr>
          </a:p>
          <a:p>
            <a:pPr marL="285750" indent="-285750">
              <a:buFont typeface="Arial"/>
              <a:buChar char="•"/>
            </a:pPr>
            <a:endParaRPr lang="en-US" dirty="0">
              <a:ea typeface="Calibri"/>
              <a:cs typeface="Calibri"/>
            </a:endParaRPr>
          </a:p>
          <a:p>
            <a:endParaRPr lang="en-US" dirty="0">
              <a:ea typeface="Calibri"/>
              <a:cs typeface="Calibri"/>
            </a:endParaRPr>
          </a:p>
        </p:txBody>
      </p:sp>
      <p:pic>
        <p:nvPicPr>
          <p:cNvPr id="2" name="Picture 1" descr="A diagram of different colored lines&#10;&#10;Description automatically generated">
            <a:extLst>
              <a:ext uri="{FF2B5EF4-FFF2-40B4-BE49-F238E27FC236}">
                <a16:creationId xmlns:a16="http://schemas.microsoft.com/office/drawing/2014/main" id="{C7A6618A-240C-AC7F-13CC-8B33B9EE5D0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4480" y="941767"/>
            <a:ext cx="6633900" cy="4974465"/>
          </a:xfrm>
          <a:prstGeom prst="rect">
            <a:avLst/>
          </a:prstGeom>
          <a:noFill/>
          <a:ln>
            <a:noFill/>
          </a:ln>
        </p:spPr>
      </p:pic>
      <p:sp>
        <p:nvSpPr>
          <p:cNvPr id="6" name="Rectangle 5">
            <a:extLst>
              <a:ext uri="{FF2B5EF4-FFF2-40B4-BE49-F238E27FC236}">
                <a16:creationId xmlns:a16="http://schemas.microsoft.com/office/drawing/2014/main" id="{664C49FF-EDF0-CF5E-E9FE-21EF174F84D0}"/>
              </a:ext>
            </a:extLst>
          </p:cNvPr>
          <p:cNvSpPr/>
          <p:nvPr/>
        </p:nvSpPr>
        <p:spPr>
          <a:xfrm>
            <a:off x="1483580" y="1332409"/>
            <a:ext cx="3958575" cy="372628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59661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106476" y="1151380"/>
            <a:ext cx="4989523" cy="40556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3DB531-7C62-1BFE-A59D-C3C393E5CAA3}"/>
              </a:ext>
            </a:extLst>
          </p:cNvPr>
          <p:cNvSpPr txBox="1"/>
          <p:nvPr/>
        </p:nvSpPr>
        <p:spPr>
          <a:xfrm>
            <a:off x="7335520" y="526268"/>
            <a:ext cx="46837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mn-lt"/>
                <a:cs typeface="+mn-lt"/>
              </a:rPr>
              <a:t>When comparing usage and forecasting in more controlled circumstances...</a:t>
            </a:r>
            <a:endParaRPr lang="en-US" sz="2400" dirty="0">
              <a:ea typeface="Calibri"/>
              <a:cs typeface="Calibri"/>
            </a:endParaRPr>
          </a:p>
        </p:txBody>
      </p:sp>
      <p:sp>
        <p:nvSpPr>
          <p:cNvPr id="9" name="TextBox 8">
            <a:extLst>
              <a:ext uri="{FF2B5EF4-FFF2-40B4-BE49-F238E27FC236}">
                <a16:creationId xmlns:a16="http://schemas.microsoft.com/office/drawing/2014/main" id="{C35FF288-6F3F-77C2-692F-C4A4D6DDA853}"/>
              </a:ext>
            </a:extLst>
          </p:cNvPr>
          <p:cNvSpPr txBox="1"/>
          <p:nvPr/>
        </p:nvSpPr>
        <p:spPr>
          <a:xfrm>
            <a:off x="7447280" y="2333778"/>
            <a:ext cx="4460240" cy="17235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At lower intensities, forecasters are less likely to select reappraisal than experiencers were to use reappraisal.</a:t>
            </a:r>
          </a:p>
          <a:p>
            <a:pPr marL="742950" lvl="1" indent="-285750">
              <a:buFont typeface="Arial"/>
              <a:buChar char="•"/>
            </a:pPr>
            <a:r>
              <a:rPr lang="fr-FR" sz="1600" i="1" dirty="0">
                <a:ea typeface="Calibri"/>
                <a:cs typeface="Calibri"/>
              </a:rPr>
              <a:t>OR = 0.61, 95% CI = [0.39, 0.95],  p = 0.029</a:t>
            </a:r>
            <a:endParaRPr lang="en-US" dirty="0">
              <a:ea typeface="Calibri"/>
              <a:cs typeface="Calibri"/>
            </a:endParaRPr>
          </a:p>
          <a:p>
            <a:pPr marL="285750" indent="-285750">
              <a:buFont typeface="Arial"/>
              <a:buChar char="•"/>
            </a:pPr>
            <a:endParaRPr lang="en-US" dirty="0">
              <a:ea typeface="Calibri"/>
              <a:cs typeface="Calibri"/>
            </a:endParaRPr>
          </a:p>
          <a:p>
            <a:endParaRPr lang="en-US" dirty="0">
              <a:ea typeface="Calibri"/>
              <a:cs typeface="Calibri"/>
            </a:endParaRPr>
          </a:p>
        </p:txBody>
      </p:sp>
      <p:pic>
        <p:nvPicPr>
          <p:cNvPr id="2" name="Picture 1" descr="A diagram of different colored lines&#10;&#10;Description automatically generated">
            <a:extLst>
              <a:ext uri="{FF2B5EF4-FFF2-40B4-BE49-F238E27FC236}">
                <a16:creationId xmlns:a16="http://schemas.microsoft.com/office/drawing/2014/main" id="{C7A6618A-240C-AC7F-13CC-8B33B9EE5D0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4480" y="941767"/>
            <a:ext cx="6633900" cy="4974465"/>
          </a:xfrm>
          <a:prstGeom prst="rect">
            <a:avLst/>
          </a:prstGeom>
          <a:noFill/>
          <a:ln>
            <a:noFill/>
          </a:ln>
        </p:spPr>
      </p:pic>
    </p:spTree>
    <p:extLst>
      <p:ext uri="{BB962C8B-B14F-4D97-AF65-F5344CB8AC3E}">
        <p14:creationId xmlns:p14="http://schemas.microsoft.com/office/powerpoint/2010/main" val="42925326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106476" y="1151380"/>
            <a:ext cx="4989523" cy="40556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3DB531-7C62-1BFE-A59D-C3C393E5CAA3}"/>
              </a:ext>
            </a:extLst>
          </p:cNvPr>
          <p:cNvSpPr txBox="1"/>
          <p:nvPr/>
        </p:nvSpPr>
        <p:spPr>
          <a:xfrm>
            <a:off x="7335520" y="526268"/>
            <a:ext cx="46837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mn-lt"/>
                <a:cs typeface="+mn-lt"/>
              </a:rPr>
              <a:t>When comparing usage and forecasting in more controlled circumstances...</a:t>
            </a:r>
            <a:endParaRPr lang="en-US" sz="2400" dirty="0">
              <a:ea typeface="Calibri"/>
              <a:cs typeface="Calibri"/>
            </a:endParaRPr>
          </a:p>
        </p:txBody>
      </p:sp>
      <p:sp>
        <p:nvSpPr>
          <p:cNvPr id="9" name="TextBox 8">
            <a:extLst>
              <a:ext uri="{FF2B5EF4-FFF2-40B4-BE49-F238E27FC236}">
                <a16:creationId xmlns:a16="http://schemas.microsoft.com/office/drawing/2014/main" id="{C35FF288-6F3F-77C2-692F-C4A4D6DDA853}"/>
              </a:ext>
            </a:extLst>
          </p:cNvPr>
          <p:cNvSpPr txBox="1"/>
          <p:nvPr/>
        </p:nvSpPr>
        <p:spPr>
          <a:xfrm>
            <a:off x="7447280" y="2333778"/>
            <a:ext cx="4460240" cy="17235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At lower intensities, forecasters are less likely to select reappraisal than experiencers were to use reappraisal.</a:t>
            </a:r>
          </a:p>
          <a:p>
            <a:pPr marL="742950" lvl="1" indent="-285750">
              <a:buFont typeface="Arial"/>
              <a:buChar char="•"/>
            </a:pPr>
            <a:r>
              <a:rPr lang="fr-FR" sz="1600" i="1" dirty="0">
                <a:ea typeface="Calibri"/>
                <a:cs typeface="Calibri"/>
              </a:rPr>
              <a:t>OR = 0.61, 95% CI = [0.39, 0.95],  p = 0.029</a:t>
            </a:r>
            <a:endParaRPr lang="en-US" dirty="0">
              <a:ea typeface="Calibri"/>
              <a:cs typeface="Calibri"/>
            </a:endParaRPr>
          </a:p>
          <a:p>
            <a:pPr marL="285750" indent="-285750">
              <a:buFont typeface="Arial"/>
              <a:buChar char="•"/>
            </a:pPr>
            <a:endParaRPr lang="en-US" dirty="0">
              <a:ea typeface="Calibri"/>
              <a:cs typeface="Calibri"/>
            </a:endParaRPr>
          </a:p>
          <a:p>
            <a:endParaRPr lang="en-US" dirty="0">
              <a:ea typeface="Calibri"/>
              <a:cs typeface="Calibri"/>
            </a:endParaRPr>
          </a:p>
        </p:txBody>
      </p:sp>
      <p:pic>
        <p:nvPicPr>
          <p:cNvPr id="2" name="Picture 1" descr="A diagram of different colored lines&#10;&#10;Description automatically generated">
            <a:extLst>
              <a:ext uri="{FF2B5EF4-FFF2-40B4-BE49-F238E27FC236}">
                <a16:creationId xmlns:a16="http://schemas.microsoft.com/office/drawing/2014/main" id="{C7A6618A-240C-AC7F-13CC-8B33B9EE5D0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4480" y="941767"/>
            <a:ext cx="6633900" cy="4974465"/>
          </a:xfrm>
          <a:prstGeom prst="rect">
            <a:avLst/>
          </a:prstGeom>
          <a:noFill/>
          <a:ln>
            <a:noFill/>
          </a:ln>
        </p:spPr>
      </p:pic>
      <p:sp>
        <p:nvSpPr>
          <p:cNvPr id="4" name="TextBox 3">
            <a:extLst>
              <a:ext uri="{FF2B5EF4-FFF2-40B4-BE49-F238E27FC236}">
                <a16:creationId xmlns:a16="http://schemas.microsoft.com/office/drawing/2014/main" id="{24CEB2A2-830B-710A-9A1A-27744F1A052A}"/>
              </a:ext>
            </a:extLst>
          </p:cNvPr>
          <p:cNvSpPr txBox="1"/>
          <p:nvPr/>
        </p:nvSpPr>
        <p:spPr>
          <a:xfrm rot="10800000">
            <a:off x="5048312" y="2187972"/>
            <a:ext cx="728084" cy="2215991"/>
          </a:xfrm>
          <a:prstGeom prst="rect">
            <a:avLst/>
          </a:prstGeom>
          <a:noFill/>
        </p:spPr>
        <p:txBody>
          <a:bodyPr wrap="none" rtlCol="0">
            <a:spAutoFit/>
          </a:bodyPr>
          <a:lstStyle/>
          <a:p>
            <a:r>
              <a:rPr lang="en-US" sz="13800" dirty="0"/>
              <a:t>[</a:t>
            </a:r>
            <a:endParaRPr lang="en-US" sz="2800" dirty="0"/>
          </a:p>
        </p:txBody>
      </p:sp>
    </p:spTree>
    <p:extLst>
      <p:ext uri="{BB962C8B-B14F-4D97-AF65-F5344CB8AC3E}">
        <p14:creationId xmlns:p14="http://schemas.microsoft.com/office/powerpoint/2010/main" val="28554581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7E3DB531-7C62-1BFE-A59D-C3C393E5CAA3}"/>
              </a:ext>
            </a:extLst>
          </p:cNvPr>
          <p:cNvSpPr txBox="1"/>
          <p:nvPr/>
        </p:nvSpPr>
        <p:spPr>
          <a:xfrm>
            <a:off x="7335520" y="526268"/>
            <a:ext cx="46837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mn-lt"/>
                <a:cs typeface="+mn-lt"/>
              </a:rPr>
              <a:t>When comparing usage and forecasting in more controlled circumstances...</a:t>
            </a:r>
            <a:endParaRPr lang="en-US" sz="2400" dirty="0">
              <a:ea typeface="Calibri"/>
              <a:cs typeface="Calibri"/>
            </a:endParaRPr>
          </a:p>
        </p:txBody>
      </p:sp>
      <p:sp>
        <p:nvSpPr>
          <p:cNvPr id="9" name="TextBox 8">
            <a:extLst>
              <a:ext uri="{FF2B5EF4-FFF2-40B4-BE49-F238E27FC236}">
                <a16:creationId xmlns:a16="http://schemas.microsoft.com/office/drawing/2014/main" id="{C35FF288-6F3F-77C2-692F-C4A4D6DDA853}"/>
              </a:ext>
            </a:extLst>
          </p:cNvPr>
          <p:cNvSpPr txBox="1"/>
          <p:nvPr/>
        </p:nvSpPr>
        <p:spPr>
          <a:xfrm>
            <a:off x="7447280" y="2333778"/>
            <a:ext cx="4460240" cy="17235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At lower intensities, forecasters are less likely to select reappraisal than experiencers were to use reappraisal.</a:t>
            </a:r>
          </a:p>
          <a:p>
            <a:pPr marL="742950" lvl="1" indent="-285750">
              <a:buFont typeface="Arial"/>
              <a:buChar char="•"/>
            </a:pPr>
            <a:r>
              <a:rPr lang="fr-FR" sz="1600" i="1" dirty="0">
                <a:ea typeface="Calibri"/>
                <a:cs typeface="Calibri"/>
              </a:rPr>
              <a:t>OR = 0.61, 95% CI = [0.39, 0.95],  p = 0.029</a:t>
            </a:r>
            <a:endParaRPr lang="en-US" dirty="0">
              <a:ea typeface="Calibri"/>
              <a:cs typeface="Calibri"/>
            </a:endParaRPr>
          </a:p>
          <a:p>
            <a:pPr marL="285750" indent="-285750">
              <a:buFont typeface="Arial"/>
              <a:buChar char="•"/>
            </a:pPr>
            <a:endParaRPr lang="en-US" dirty="0">
              <a:ea typeface="Calibri"/>
              <a:cs typeface="Calibri"/>
            </a:endParaRPr>
          </a:p>
          <a:p>
            <a:endParaRPr lang="en-US" dirty="0">
              <a:ea typeface="Calibri"/>
              <a:cs typeface="Calibri"/>
            </a:endParaRPr>
          </a:p>
        </p:txBody>
      </p:sp>
      <p:pic>
        <p:nvPicPr>
          <p:cNvPr id="14" name="Picture 13">
            <a:extLst>
              <a:ext uri="{FF2B5EF4-FFF2-40B4-BE49-F238E27FC236}">
                <a16:creationId xmlns:a16="http://schemas.microsoft.com/office/drawing/2014/main" id="{BCAC5392-BD06-2FB5-CF93-136B34945F3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4109" t="38502" r="1550" b="46769"/>
          <a:stretch/>
        </p:blipFill>
        <p:spPr bwMode="auto">
          <a:xfrm>
            <a:off x="11540936" y="-2869074"/>
            <a:ext cx="993706" cy="764688"/>
          </a:xfrm>
          <a:prstGeom prst="rect">
            <a:avLst/>
          </a:prstGeom>
          <a:ln>
            <a:noFill/>
          </a:ln>
          <a:extLst>
            <a:ext uri="{53640926-AAD7-44D8-BBD7-CCE9431645EC}">
              <a14:shadowObscured xmlns:a14="http://schemas.microsoft.com/office/drawing/2010/main"/>
            </a:ext>
          </a:extLst>
        </p:spPr>
      </p:pic>
      <p:grpSp>
        <p:nvGrpSpPr>
          <p:cNvPr id="18" name="Group 17">
            <a:extLst>
              <a:ext uri="{FF2B5EF4-FFF2-40B4-BE49-F238E27FC236}">
                <a16:creationId xmlns:a16="http://schemas.microsoft.com/office/drawing/2014/main" id="{D8320FD9-2EB6-BC85-647E-12506E4E7C5B}"/>
              </a:ext>
            </a:extLst>
          </p:cNvPr>
          <p:cNvGrpSpPr/>
          <p:nvPr/>
        </p:nvGrpSpPr>
        <p:grpSpPr>
          <a:xfrm>
            <a:off x="455629" y="493967"/>
            <a:ext cx="6096000" cy="5870066"/>
            <a:chOff x="0" y="140990"/>
            <a:chExt cx="3208296" cy="3131483"/>
          </a:xfrm>
        </p:grpSpPr>
        <p:pic>
          <p:nvPicPr>
            <p:cNvPr id="17" name="Picture 16" descr="A graph of a graph&#10;&#10;Description automatically generated with medium confidence">
              <a:extLst>
                <a:ext uri="{FF2B5EF4-FFF2-40B4-BE49-F238E27FC236}">
                  <a16:creationId xmlns:a16="http://schemas.microsoft.com/office/drawing/2014/main" id="{AFFF55EB-478F-29A2-0676-A8D1100C6C1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23941"/>
            <a:stretch/>
          </p:blipFill>
          <p:spPr bwMode="auto">
            <a:xfrm>
              <a:off x="0" y="180721"/>
              <a:ext cx="3201492" cy="3091752"/>
            </a:xfrm>
            <a:prstGeom prst="rect">
              <a:avLst/>
            </a:prstGeom>
            <a:noFill/>
            <a:ln>
              <a:noFill/>
            </a:ln>
            <a:extLst>
              <a:ext uri="{53640926-AAD7-44D8-BBD7-CCE9431645EC}">
                <a14:shadowObscured xmlns:a14="http://schemas.microsoft.com/office/drawing/2010/main"/>
              </a:ext>
            </a:extLst>
          </p:spPr>
        </p:pic>
        <p:pic>
          <p:nvPicPr>
            <p:cNvPr id="15" name="Picture 14" descr="A graph of a graph&#10;&#10;Description automatically generated with medium confidence">
              <a:extLst>
                <a:ext uri="{FF2B5EF4-FFF2-40B4-BE49-F238E27FC236}">
                  <a16:creationId xmlns:a16="http://schemas.microsoft.com/office/drawing/2014/main" id="{D150E4C9-96AD-D2BC-B3DF-BAEDADC9768F}"/>
                </a:ext>
              </a:extLst>
            </p:cNvPr>
            <p:cNvPicPr>
              <a:picLocks noChangeAspect="1"/>
            </p:cNvPicPr>
            <p:nvPr/>
          </p:nvPicPr>
          <p:blipFill rotWithShape="1">
            <a:blip r:embed="rId5" cstate="print">
              <a:alphaModFix/>
              <a:extLst>
                <a:ext uri="{28A0092B-C50C-407E-A947-70E740481C1C}">
                  <a14:useLocalDpi xmlns:a14="http://schemas.microsoft.com/office/drawing/2010/main" val="0"/>
                </a:ext>
              </a:extLst>
            </a:blip>
            <a:srcRect l="82945" t="37468" r="1546" b="47282"/>
            <a:stretch/>
          </p:blipFill>
          <p:spPr bwMode="auto">
            <a:xfrm>
              <a:off x="2114901" y="140990"/>
              <a:ext cx="1093395" cy="805302"/>
            </a:xfrm>
            <a:prstGeom prst="rect">
              <a:avLst/>
            </a:prstGeom>
            <a:ln>
              <a:noFill/>
            </a:ln>
            <a:extLst>
              <a:ext uri="{53640926-AAD7-44D8-BBD7-CCE9431645EC}">
                <a14:shadowObscured xmlns:a14="http://schemas.microsoft.com/office/drawing/2010/main"/>
              </a:ext>
            </a:extLst>
          </p:spPr>
        </p:pic>
      </p:grpSp>
      <p:sp>
        <p:nvSpPr>
          <p:cNvPr id="20" name="TextBox 19">
            <a:extLst>
              <a:ext uri="{FF2B5EF4-FFF2-40B4-BE49-F238E27FC236}">
                <a16:creationId xmlns:a16="http://schemas.microsoft.com/office/drawing/2014/main" id="{A058C867-9478-0FF2-58BD-221763BD625D}"/>
              </a:ext>
            </a:extLst>
          </p:cNvPr>
          <p:cNvSpPr txBox="1"/>
          <p:nvPr/>
        </p:nvSpPr>
        <p:spPr>
          <a:xfrm>
            <a:off x="7447280" y="3802733"/>
            <a:ext cx="446024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Forecasters were much more likely to select regulation over forecasters </a:t>
            </a:r>
          </a:p>
          <a:p>
            <a:endParaRPr lang="en-US" dirty="0">
              <a:ea typeface="Calibri"/>
              <a:cs typeface="Calibri"/>
            </a:endParaRPr>
          </a:p>
        </p:txBody>
      </p:sp>
      <p:cxnSp>
        <p:nvCxnSpPr>
          <p:cNvPr id="4" name="Straight Connector 3">
            <a:extLst>
              <a:ext uri="{FF2B5EF4-FFF2-40B4-BE49-F238E27FC236}">
                <a16:creationId xmlns:a16="http://schemas.microsoft.com/office/drawing/2014/main" id="{93103A3A-F1F9-1C81-1656-513C3FB1D87A}"/>
              </a:ext>
            </a:extLst>
          </p:cNvPr>
          <p:cNvCxnSpPr/>
          <p:nvPr/>
        </p:nvCxnSpPr>
        <p:spPr>
          <a:xfrm>
            <a:off x="3273778" y="568444"/>
            <a:ext cx="1907822" cy="0"/>
          </a:xfrm>
          <a:prstGeom prst="line">
            <a:avLst/>
          </a:prstGeom>
          <a:ln w="5715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1DB56390-3798-1B1E-9521-F85466A0C954}"/>
              </a:ext>
            </a:extLst>
          </p:cNvPr>
          <p:cNvSpPr txBox="1"/>
          <p:nvPr/>
        </p:nvSpPr>
        <p:spPr>
          <a:xfrm>
            <a:off x="3962231" y="199111"/>
            <a:ext cx="530915"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233522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3DB531-7C62-1BFE-A59D-C3C393E5CAA3}"/>
              </a:ext>
            </a:extLst>
          </p:cNvPr>
          <p:cNvSpPr txBox="1"/>
          <p:nvPr/>
        </p:nvSpPr>
        <p:spPr>
          <a:xfrm>
            <a:off x="7335520" y="526268"/>
            <a:ext cx="46837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mn-lt"/>
                <a:cs typeface="+mn-lt"/>
              </a:rPr>
              <a:t>When comparing usage and forecasting in more controlled circumstances...</a:t>
            </a:r>
            <a:endParaRPr lang="en-US" sz="2400" dirty="0">
              <a:ea typeface="Calibri"/>
              <a:cs typeface="Calibri"/>
            </a:endParaRPr>
          </a:p>
        </p:txBody>
      </p:sp>
      <p:sp>
        <p:nvSpPr>
          <p:cNvPr id="9" name="TextBox 8">
            <a:extLst>
              <a:ext uri="{FF2B5EF4-FFF2-40B4-BE49-F238E27FC236}">
                <a16:creationId xmlns:a16="http://schemas.microsoft.com/office/drawing/2014/main" id="{C35FF288-6F3F-77C2-692F-C4A4D6DDA853}"/>
              </a:ext>
            </a:extLst>
          </p:cNvPr>
          <p:cNvSpPr txBox="1"/>
          <p:nvPr/>
        </p:nvSpPr>
        <p:spPr>
          <a:xfrm>
            <a:off x="7447280" y="2333778"/>
            <a:ext cx="4460240" cy="17235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At lower intensities, forecasters are less likely to select reappraisal than experiencers were to use reappraisal.</a:t>
            </a:r>
          </a:p>
          <a:p>
            <a:pPr marL="742950" lvl="1" indent="-285750">
              <a:buFont typeface="Arial"/>
              <a:buChar char="•"/>
            </a:pPr>
            <a:r>
              <a:rPr lang="fr-FR" sz="1600" i="1" dirty="0">
                <a:ea typeface="Calibri"/>
                <a:cs typeface="Calibri"/>
              </a:rPr>
              <a:t>OR = 0.61, 95% CI = [0.39, 0.95],  p = 0.029</a:t>
            </a:r>
            <a:endParaRPr lang="en-US" dirty="0">
              <a:ea typeface="Calibri"/>
              <a:cs typeface="Calibri"/>
            </a:endParaRPr>
          </a:p>
          <a:p>
            <a:pPr marL="285750" indent="-285750">
              <a:buFont typeface="Arial"/>
              <a:buChar char="•"/>
            </a:pPr>
            <a:endParaRPr lang="en-US" dirty="0">
              <a:ea typeface="Calibri"/>
              <a:cs typeface="Calibri"/>
            </a:endParaRPr>
          </a:p>
          <a:p>
            <a:endParaRPr lang="en-US" dirty="0">
              <a:ea typeface="Calibri"/>
              <a:cs typeface="Calibri"/>
            </a:endParaRPr>
          </a:p>
        </p:txBody>
      </p:sp>
      <p:grpSp>
        <p:nvGrpSpPr>
          <p:cNvPr id="2" name="Group 1">
            <a:extLst>
              <a:ext uri="{FF2B5EF4-FFF2-40B4-BE49-F238E27FC236}">
                <a16:creationId xmlns:a16="http://schemas.microsoft.com/office/drawing/2014/main" id="{569FAEFC-206A-6111-4726-40DCB46DAA88}"/>
              </a:ext>
            </a:extLst>
          </p:cNvPr>
          <p:cNvGrpSpPr/>
          <p:nvPr/>
        </p:nvGrpSpPr>
        <p:grpSpPr>
          <a:xfrm>
            <a:off x="449395" y="526268"/>
            <a:ext cx="6194305" cy="5874531"/>
            <a:chOff x="9237361" y="-2869074"/>
            <a:chExt cx="3297281" cy="3091752"/>
          </a:xfrm>
        </p:grpSpPr>
        <p:pic>
          <p:nvPicPr>
            <p:cNvPr id="16" name="Picture 15" descr="A graph of a bar graph&#10;&#10;Description automatically generated with medium confidence">
              <a:extLst>
                <a:ext uri="{FF2B5EF4-FFF2-40B4-BE49-F238E27FC236}">
                  <a16:creationId xmlns:a16="http://schemas.microsoft.com/office/drawing/2014/main" id="{E167B1DB-AC28-76A2-6E1D-DCE8F108A67E}"/>
                </a:ext>
              </a:extLst>
            </p:cNvPr>
            <p:cNvPicPr>
              <a:picLocks noChangeAspect="1"/>
            </p:cNvPicPr>
            <p:nvPr/>
          </p:nvPicPr>
          <p:blipFill rotWithShape="1">
            <a:blip r:embed="rId3" cstate="print">
              <a:alphaModFix/>
              <a:extLst>
                <a:ext uri="{28A0092B-C50C-407E-A947-70E740481C1C}">
                  <a14:useLocalDpi xmlns:a14="http://schemas.microsoft.com/office/drawing/2010/main" val="0"/>
                </a:ext>
              </a:extLst>
            </a:blip>
            <a:srcRect l="-392" r="21297"/>
            <a:stretch/>
          </p:blipFill>
          <p:spPr bwMode="auto">
            <a:xfrm>
              <a:off x="9237361" y="-2869074"/>
              <a:ext cx="3297281" cy="3091752"/>
            </a:xfrm>
            <a:prstGeom prst="rect">
              <a:avLst/>
            </a:prstGeom>
            <a:noFill/>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BCAC5392-BD06-2FB5-CF93-136B34945F3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4109" t="38502" r="1550" b="46769"/>
            <a:stretch/>
          </p:blipFill>
          <p:spPr bwMode="auto">
            <a:xfrm>
              <a:off x="11540936" y="-2869074"/>
              <a:ext cx="993706" cy="764688"/>
            </a:xfrm>
            <a:prstGeom prst="rect">
              <a:avLst/>
            </a:prstGeom>
            <a:ln>
              <a:noFill/>
            </a:ln>
            <a:extLst>
              <a:ext uri="{53640926-AAD7-44D8-BBD7-CCE9431645EC}">
                <a14:shadowObscured xmlns:a14="http://schemas.microsoft.com/office/drawing/2010/main"/>
              </a:ext>
            </a:extLst>
          </p:spPr>
        </p:pic>
      </p:grpSp>
      <p:sp>
        <p:nvSpPr>
          <p:cNvPr id="20" name="TextBox 19">
            <a:extLst>
              <a:ext uri="{FF2B5EF4-FFF2-40B4-BE49-F238E27FC236}">
                <a16:creationId xmlns:a16="http://schemas.microsoft.com/office/drawing/2014/main" id="{A058C867-9478-0FF2-58BD-221763BD625D}"/>
              </a:ext>
            </a:extLst>
          </p:cNvPr>
          <p:cNvSpPr txBox="1"/>
          <p:nvPr/>
        </p:nvSpPr>
        <p:spPr>
          <a:xfrm>
            <a:off x="7447280" y="3802733"/>
            <a:ext cx="446024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Forecasters were much more likely to select regulation over forecasters </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However, forecasters used the strategies much more evenly than did experiencers, who relied more on reappraisal.</a:t>
            </a:r>
          </a:p>
          <a:p>
            <a:endParaRPr lang="en-US" dirty="0">
              <a:ea typeface="Calibri"/>
              <a:cs typeface="Calibri"/>
            </a:endParaRPr>
          </a:p>
        </p:txBody>
      </p:sp>
      <p:cxnSp>
        <p:nvCxnSpPr>
          <p:cNvPr id="4" name="Straight Connector 3">
            <a:extLst>
              <a:ext uri="{FF2B5EF4-FFF2-40B4-BE49-F238E27FC236}">
                <a16:creationId xmlns:a16="http://schemas.microsoft.com/office/drawing/2014/main" id="{4B6F504D-6277-E394-2190-88735BF5D220}"/>
              </a:ext>
            </a:extLst>
          </p:cNvPr>
          <p:cNvCxnSpPr/>
          <p:nvPr/>
        </p:nvCxnSpPr>
        <p:spPr>
          <a:xfrm>
            <a:off x="3102972" y="2318180"/>
            <a:ext cx="1907822" cy="0"/>
          </a:xfrm>
          <a:prstGeom prst="line">
            <a:avLst/>
          </a:prstGeom>
          <a:ln w="5715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60ED9022-BE41-78FF-1F77-34517C455BC9}"/>
              </a:ext>
            </a:extLst>
          </p:cNvPr>
          <p:cNvSpPr txBox="1"/>
          <p:nvPr/>
        </p:nvSpPr>
        <p:spPr>
          <a:xfrm>
            <a:off x="3849134" y="1948848"/>
            <a:ext cx="415498"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39470447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468376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3DB531-7C62-1BFE-A59D-C3C393E5CAA3}"/>
              </a:ext>
            </a:extLst>
          </p:cNvPr>
          <p:cNvSpPr txBox="1"/>
          <p:nvPr/>
        </p:nvSpPr>
        <p:spPr>
          <a:xfrm>
            <a:off x="5276538" y="526268"/>
            <a:ext cx="674274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mn-lt"/>
                <a:cs typeface="+mn-lt"/>
              </a:rPr>
              <a:t>When comparing usage and forecasting in more controlled circumstances...</a:t>
            </a:r>
            <a:endParaRPr lang="en-US" sz="2400" dirty="0">
              <a:ea typeface="Calibri"/>
              <a:cs typeface="Calibri"/>
            </a:endParaRPr>
          </a:p>
        </p:txBody>
      </p:sp>
      <p:sp>
        <p:nvSpPr>
          <p:cNvPr id="9" name="TextBox 8">
            <a:extLst>
              <a:ext uri="{FF2B5EF4-FFF2-40B4-BE49-F238E27FC236}">
                <a16:creationId xmlns:a16="http://schemas.microsoft.com/office/drawing/2014/main" id="{C35FF288-6F3F-77C2-692F-C4A4D6DDA853}"/>
              </a:ext>
            </a:extLst>
          </p:cNvPr>
          <p:cNvSpPr txBox="1"/>
          <p:nvPr/>
        </p:nvSpPr>
        <p:spPr>
          <a:xfrm>
            <a:off x="5423608" y="2274838"/>
            <a:ext cx="635366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ea typeface="Calibri"/>
                <a:cs typeface="Calibri"/>
              </a:rPr>
              <a:t>Forecasters predicted that distraction would reduce affective intensity when used more than experiencers reported that it actually had.</a:t>
            </a:r>
          </a:p>
          <a:p>
            <a:pPr algn="ctr"/>
            <a:endParaRPr lang="en-US" dirty="0">
              <a:ea typeface="Calibri"/>
              <a:cs typeface="Calibri"/>
            </a:endParaRPr>
          </a:p>
          <a:p>
            <a:pPr algn="ctr"/>
            <a:r>
              <a:rPr lang="en-US" sz="1800" i="1" dirty="0">
                <a:solidFill>
                  <a:srgbClr val="000000"/>
                </a:solidFill>
                <a:effectLst/>
                <a:latin typeface="Times New Roman" panose="02020603050405020304" pitchFamily="18" charset="0"/>
                <a:ea typeface="Times New Roman" panose="02020603050405020304" pitchFamily="18" charset="0"/>
              </a:rPr>
              <a:t>x̄ </a:t>
            </a:r>
            <a:r>
              <a:rPr lang="en-US" sz="1800" i="1" baseline="-25000" dirty="0">
                <a:solidFill>
                  <a:srgbClr val="000000"/>
                </a:solidFill>
                <a:effectLst/>
                <a:latin typeface="Times New Roman" panose="02020603050405020304" pitchFamily="18" charset="0"/>
                <a:ea typeface="Times New Roman" panose="02020603050405020304" pitchFamily="18" charset="0"/>
              </a:rPr>
              <a:t>Experience </a:t>
            </a:r>
            <a:r>
              <a:rPr lang="en-US" sz="1800" dirty="0">
                <a:solidFill>
                  <a:srgbClr val="000000"/>
                </a:solidFill>
                <a:effectLst/>
                <a:latin typeface="Times New Roman" panose="02020603050405020304" pitchFamily="18" charset="0"/>
                <a:ea typeface="Times New Roman" panose="02020603050405020304" pitchFamily="18" charset="0"/>
              </a:rPr>
              <a:t>= 48.0</a:t>
            </a:r>
            <a:r>
              <a:rPr lang="en-US" i="1" baseline="-25000" dirty="0">
                <a:solidFill>
                  <a:srgbClr val="000000"/>
                </a:solidFill>
                <a:latin typeface="Times New Roman" panose="02020603050405020304" pitchFamily="18" charset="0"/>
                <a:ea typeface="Times New Roman" panose="02020603050405020304" pitchFamily="18" charset="0"/>
              </a:rPr>
              <a:t>  </a:t>
            </a:r>
            <a:r>
              <a:rPr lang="en-US" i="1" dirty="0">
                <a:solidFill>
                  <a:srgbClr val="000000"/>
                </a:solidFill>
                <a:latin typeface="Times New Roman" panose="02020603050405020304" pitchFamily="18" charset="0"/>
                <a:ea typeface="Times New Roman" panose="02020603050405020304" pitchFamily="18" charset="0"/>
              </a:rPr>
              <a:t>|</a:t>
            </a:r>
            <a:r>
              <a:rPr lang="en-US" sz="1800" i="1" baseline="-25000" dirty="0">
                <a:solidFill>
                  <a:srgbClr val="000000"/>
                </a:solidFill>
                <a:effectLst/>
                <a:latin typeface="Times New Roman" panose="02020603050405020304" pitchFamily="18" charset="0"/>
                <a:ea typeface="Times New Roman" panose="02020603050405020304" pitchFamily="18" charset="0"/>
              </a:rPr>
              <a:t>   </a:t>
            </a:r>
            <a:r>
              <a:rPr lang="en-US" sz="1800" i="1" dirty="0">
                <a:solidFill>
                  <a:srgbClr val="000000"/>
                </a:solidFill>
                <a:effectLst/>
                <a:latin typeface="Times New Roman" panose="02020603050405020304" pitchFamily="18" charset="0"/>
                <a:ea typeface="Times New Roman" panose="02020603050405020304" pitchFamily="18" charset="0"/>
              </a:rPr>
              <a:t>x̄ </a:t>
            </a:r>
            <a:r>
              <a:rPr lang="en-US" sz="1800" i="1" baseline="-25000" dirty="0">
                <a:solidFill>
                  <a:srgbClr val="000000"/>
                </a:solidFill>
                <a:effectLst/>
                <a:latin typeface="Times New Roman" panose="02020603050405020304" pitchFamily="18" charset="0"/>
                <a:ea typeface="Times New Roman" panose="02020603050405020304" pitchFamily="18" charset="0"/>
              </a:rPr>
              <a:t>Forecast</a:t>
            </a:r>
            <a:r>
              <a:rPr lang="en-US" sz="1800" baseline="-25000" dirty="0">
                <a:solidFill>
                  <a:srgbClr val="000000"/>
                </a:solidFill>
                <a:effectLst/>
                <a:latin typeface="Times New Roman" panose="02020603050405020304" pitchFamily="18" charset="0"/>
                <a:ea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rPr>
              <a:t>= 58.3</a:t>
            </a:r>
            <a:r>
              <a:rPr lang="en-US" sz="1800" baseline="-25000" dirty="0">
                <a:solidFill>
                  <a:srgbClr val="000000"/>
                </a:solidFill>
                <a:effectLst/>
                <a:latin typeface="Times New Roman" panose="02020603050405020304" pitchFamily="18" charset="0"/>
                <a:ea typeface="Times New Roman" panose="02020603050405020304" pitchFamily="18" charset="0"/>
              </a:rPr>
              <a:t> </a:t>
            </a:r>
          </a:p>
          <a:p>
            <a:pPr algn="ctr"/>
            <a:r>
              <a:rPr lang="en-US" sz="1800" i="1" dirty="0">
                <a:solidFill>
                  <a:srgbClr val="000000"/>
                </a:solidFill>
                <a:effectLst/>
                <a:latin typeface="Times New Roman" panose="02020603050405020304" pitchFamily="18" charset="0"/>
                <a:ea typeface="Times New Roman" panose="02020603050405020304" pitchFamily="18" charset="0"/>
              </a:rPr>
              <a:t>95% CI</a:t>
            </a:r>
            <a:r>
              <a:rPr lang="en-US" sz="1800" dirty="0">
                <a:solidFill>
                  <a:srgbClr val="000000"/>
                </a:solidFill>
                <a:effectLst/>
                <a:latin typeface="Times New Roman" panose="02020603050405020304" pitchFamily="18" charset="0"/>
                <a:ea typeface="Times New Roman" panose="02020603050405020304" pitchFamily="18" charset="0"/>
              </a:rPr>
              <a:t> = [-16.62, -4.13]</a:t>
            </a:r>
          </a:p>
          <a:p>
            <a:pPr algn="ctr"/>
            <a:r>
              <a:rPr lang="en-US" sz="1800" i="1" dirty="0">
                <a:solidFill>
                  <a:srgbClr val="000000"/>
                </a:solidFill>
                <a:effectLst/>
                <a:latin typeface="Times New Roman" panose="02020603050405020304" pitchFamily="18" charset="0"/>
                <a:ea typeface="Times New Roman" panose="02020603050405020304" pitchFamily="18" charset="0"/>
              </a:rPr>
              <a:t>t</a:t>
            </a:r>
            <a:r>
              <a:rPr lang="en-US" sz="1800" dirty="0">
                <a:solidFill>
                  <a:srgbClr val="000000"/>
                </a:solidFill>
                <a:effectLst/>
                <a:latin typeface="Times New Roman" panose="02020603050405020304" pitchFamily="18" charset="0"/>
                <a:ea typeface="Times New Roman" panose="02020603050405020304" pitchFamily="18" charset="0"/>
              </a:rPr>
              <a:t>(198.2) = -3.28, </a:t>
            </a:r>
            <a:r>
              <a:rPr lang="en-US" sz="1800" i="1" dirty="0">
                <a:solidFill>
                  <a:srgbClr val="000000"/>
                </a:solidFill>
                <a:effectLst/>
                <a:latin typeface="Times New Roman" panose="02020603050405020304" pitchFamily="18" charset="0"/>
                <a:ea typeface="Times New Roman" panose="02020603050405020304" pitchFamily="18" charset="0"/>
              </a:rPr>
              <a:t>p</a:t>
            </a:r>
            <a:r>
              <a:rPr lang="en-US" sz="1800" dirty="0">
                <a:solidFill>
                  <a:srgbClr val="000000"/>
                </a:solidFill>
                <a:effectLst/>
                <a:latin typeface="Times New Roman" panose="02020603050405020304" pitchFamily="18" charset="0"/>
                <a:ea typeface="Times New Roman" panose="02020603050405020304" pitchFamily="18" charset="0"/>
              </a:rPr>
              <a:t> = 0.001</a:t>
            </a:r>
            <a:endParaRPr lang="en-US" dirty="0">
              <a:ea typeface="Calibri"/>
              <a:cs typeface="Calibri"/>
            </a:endParaRPr>
          </a:p>
        </p:txBody>
      </p:sp>
      <p:pic>
        <p:nvPicPr>
          <p:cNvPr id="19" name="Picture 18">
            <a:extLst>
              <a:ext uri="{FF2B5EF4-FFF2-40B4-BE49-F238E27FC236}">
                <a16:creationId xmlns:a16="http://schemas.microsoft.com/office/drawing/2014/main" id="{84B24A98-C044-CCFD-145E-5502CAC9D65B}"/>
              </a:ext>
            </a:extLst>
          </p:cNvPr>
          <p:cNvPicPr>
            <a:picLocks noChangeAspect="1"/>
          </p:cNvPicPr>
          <p:nvPr/>
        </p:nvPicPr>
        <p:blipFill rotWithShape="1">
          <a:blip r:embed="rId3"/>
          <a:srcRect b="20680"/>
          <a:stretch/>
        </p:blipFill>
        <p:spPr>
          <a:xfrm>
            <a:off x="414726" y="96082"/>
            <a:ext cx="3872459" cy="6665836"/>
          </a:xfrm>
          <a:prstGeom prst="rect">
            <a:avLst/>
          </a:prstGeom>
        </p:spPr>
      </p:pic>
    </p:spTree>
    <p:extLst>
      <p:ext uri="{BB962C8B-B14F-4D97-AF65-F5344CB8AC3E}">
        <p14:creationId xmlns:p14="http://schemas.microsoft.com/office/powerpoint/2010/main" val="24283157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tanding in a dark hallway with a light shining through a metal gate&#10;&#10;Description automatically generated">
            <a:extLst>
              <a:ext uri="{FF2B5EF4-FFF2-40B4-BE49-F238E27FC236}">
                <a16:creationId xmlns:a16="http://schemas.microsoft.com/office/drawing/2014/main" id="{87798D2D-1EB7-9C89-E0A0-E5E17E6468D6}"/>
              </a:ext>
            </a:extLst>
          </p:cNvPr>
          <p:cNvPicPr>
            <a:picLocks noChangeAspect="1"/>
          </p:cNvPicPr>
          <p:nvPr/>
        </p:nvPicPr>
        <p:blipFill rotWithShape="1">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8691" t="2240" r="31190" b="2240"/>
          <a:stretch/>
        </p:blipFill>
        <p:spPr>
          <a:xfrm>
            <a:off x="0" y="0"/>
            <a:ext cx="4891314" cy="6858000"/>
          </a:xfrm>
          <a:prstGeom prst="rect">
            <a:avLst/>
          </a:prstGeom>
        </p:spPr>
      </p:pic>
      <p:sp>
        <p:nvSpPr>
          <p:cNvPr id="2" name="TextBox 1">
            <a:extLst>
              <a:ext uri="{FF2B5EF4-FFF2-40B4-BE49-F238E27FC236}">
                <a16:creationId xmlns:a16="http://schemas.microsoft.com/office/drawing/2014/main" id="{752EEDFF-8807-C7D5-AAEE-4B42B36C632C}"/>
              </a:ext>
            </a:extLst>
          </p:cNvPr>
          <p:cNvSpPr txBox="1"/>
          <p:nvPr/>
        </p:nvSpPr>
        <p:spPr>
          <a:xfrm>
            <a:off x="722141" y="422941"/>
            <a:ext cx="3447034" cy="584775"/>
          </a:xfrm>
          <a:prstGeom prst="rect">
            <a:avLst/>
          </a:prstGeom>
          <a:noFill/>
        </p:spPr>
        <p:txBody>
          <a:bodyPr wrap="none" rtlCol="0">
            <a:spAutoFit/>
          </a:bodyPr>
          <a:lstStyle/>
          <a:p>
            <a:pPr algn="ctr"/>
            <a:r>
              <a:rPr lang="en-US" sz="3200" b="1" dirty="0"/>
              <a:t>When events are …</a:t>
            </a:r>
          </a:p>
        </p:txBody>
      </p:sp>
      <p:sp>
        <p:nvSpPr>
          <p:cNvPr id="7" name="TextBox 6">
            <a:extLst>
              <a:ext uri="{FF2B5EF4-FFF2-40B4-BE49-F238E27FC236}">
                <a16:creationId xmlns:a16="http://schemas.microsoft.com/office/drawing/2014/main" id="{A664F216-756E-E657-41D7-91FBCE834020}"/>
              </a:ext>
            </a:extLst>
          </p:cNvPr>
          <p:cNvSpPr txBox="1"/>
          <p:nvPr/>
        </p:nvSpPr>
        <p:spPr>
          <a:xfrm>
            <a:off x="6096000" y="1166842"/>
            <a:ext cx="5445760"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People spontaneously self-regulated their emotions</a:t>
            </a:r>
            <a:br>
              <a:rPr lang="en-US" dirty="0"/>
            </a:br>
            <a:endParaRPr lang="en-US" dirty="0"/>
          </a:p>
          <a:p>
            <a:pPr marL="285750" indent="-285750">
              <a:buFont typeface="Arial"/>
              <a:buChar char="•"/>
            </a:pPr>
            <a:r>
              <a:rPr lang="en-US" dirty="0">
                <a:ea typeface="Calibri" panose="020F0502020204030204"/>
                <a:cs typeface="Calibri" panose="020F0502020204030204"/>
              </a:rPr>
              <a:t>How people self-regulate their emotions is not significantly predicted by individual differences, affective intensity, cognitive load, or any other factor we commonly examine in the lab</a:t>
            </a:r>
          </a:p>
          <a:p>
            <a:pPr marL="285750" indent="-285750">
              <a:buFont typeface="Arial"/>
              <a:buChar char="•"/>
            </a:pPr>
            <a:endParaRPr lang="en-US" dirty="0">
              <a:cs typeface="Calibri" panose="020F0502020204030204"/>
            </a:endParaRPr>
          </a:p>
          <a:p>
            <a:pPr marL="285750" indent="-285750">
              <a:buFont typeface="Arial"/>
              <a:buChar char="•"/>
            </a:pPr>
            <a:r>
              <a:rPr lang="en-US" dirty="0">
                <a:ea typeface="Calibri" panose="020F0502020204030204"/>
                <a:cs typeface="Calibri" panose="020F0502020204030204"/>
              </a:rPr>
              <a:t>Forecasting may still reflect the canonical regulation relationships, which raises questions of how environmental affordances, such as time to process, influence everyday self-regulation</a:t>
            </a:r>
          </a:p>
          <a:p>
            <a:pPr marL="285750" indent="-285750">
              <a:buFont typeface="Arial"/>
              <a:buChar char="•"/>
            </a:pPr>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Distraction was consistently less effective in use than might be expected by choice paradigms or forecasters.</a:t>
            </a:r>
            <a:endParaRPr lang="en-US" dirty="0"/>
          </a:p>
          <a:p>
            <a:pPr marL="285750" indent="-285750">
              <a:buFont typeface="Arial"/>
              <a:buChar char="•"/>
            </a:pPr>
            <a:endParaRPr lang="en-US" dirty="0">
              <a:ea typeface="Calibri" panose="020F0502020204030204"/>
              <a:cs typeface="Calibri" panose="020F0502020204030204"/>
            </a:endParaRPr>
          </a:p>
        </p:txBody>
      </p:sp>
      <p:sp>
        <p:nvSpPr>
          <p:cNvPr id="6" name="TextBox 5">
            <a:extLst>
              <a:ext uri="{FF2B5EF4-FFF2-40B4-BE49-F238E27FC236}">
                <a16:creationId xmlns:a16="http://schemas.microsoft.com/office/drawing/2014/main" id="{B80AFE5D-E5B0-09D2-22FF-AF4A38129135}"/>
              </a:ext>
            </a:extLst>
          </p:cNvPr>
          <p:cNvSpPr txBox="1"/>
          <p:nvPr/>
        </p:nvSpPr>
        <p:spPr>
          <a:xfrm>
            <a:off x="-99642" y="715329"/>
            <a:ext cx="6400799" cy="6001643"/>
          </a:xfrm>
          <a:prstGeom prst="rect">
            <a:avLst/>
          </a:prstGeom>
          <a:noFill/>
        </p:spPr>
        <p:txBody>
          <a:bodyPr wrap="square" rtlCol="0">
            <a:spAutoFit/>
          </a:bodyPr>
          <a:lstStyle/>
          <a:p>
            <a:br>
              <a:rPr lang="en-US" sz="4400" dirty="0"/>
            </a:br>
            <a:endParaRPr lang="en-US" sz="2000" dirty="0"/>
          </a:p>
          <a:p>
            <a:pPr marL="1485900" lvl="2" indent="-571500">
              <a:buSzPct val="150000"/>
              <a:buBlip>
                <a:blip r:embed="rId4">
                  <a:extLst>
                    <a:ext uri="{96DAC541-7B7A-43D3-8B79-37D633B846F1}">
                      <asvg:svgBlip xmlns:asvg="http://schemas.microsoft.com/office/drawing/2016/SVG/main" r:embed="rId5"/>
                    </a:ext>
                  </a:extLst>
                </a:blip>
              </a:buBlip>
            </a:pPr>
            <a:r>
              <a:rPr lang="en-US" sz="3200" b="1" spc="200" dirty="0">
                <a:solidFill>
                  <a:srgbClr val="FF0000"/>
                </a:solidFill>
              </a:rPr>
              <a:t>Aversive</a:t>
            </a:r>
          </a:p>
          <a:p>
            <a:pPr lvl="1"/>
            <a:endParaRPr lang="en-US" sz="3200" spc="200" dirty="0">
              <a:solidFill>
                <a:srgbClr val="FF0000"/>
              </a:solidFill>
            </a:endParaRPr>
          </a:p>
          <a:p>
            <a:pPr marL="1485900" lvl="2" indent="-571500">
              <a:buSzPct val="150000"/>
              <a:buBlip>
                <a:blip r:embed="rId6">
                  <a:extLst>
                    <a:ext uri="{96DAC541-7B7A-43D3-8B79-37D633B846F1}">
                      <asvg:svgBlip xmlns:asvg="http://schemas.microsoft.com/office/drawing/2016/SVG/main" r:embed="rId7"/>
                    </a:ext>
                  </a:extLst>
                </a:blip>
              </a:buBlip>
            </a:pPr>
            <a:r>
              <a:rPr lang="en-US" sz="3200" b="1" spc="200" dirty="0">
                <a:solidFill>
                  <a:srgbClr val="FF0000"/>
                </a:solidFill>
              </a:rPr>
              <a:t>Uncertain</a:t>
            </a:r>
            <a:br>
              <a:rPr lang="en-US" sz="3200" spc="200" dirty="0">
                <a:solidFill>
                  <a:srgbClr val="FF0000"/>
                </a:solidFill>
              </a:rPr>
            </a:br>
            <a:endParaRPr lang="en-US" sz="3200" spc="200" dirty="0">
              <a:solidFill>
                <a:srgbClr val="FF0000"/>
              </a:solidFill>
            </a:endParaRPr>
          </a:p>
          <a:p>
            <a:pPr marL="1485900" lvl="2" indent="-571500">
              <a:buSzPct val="150000"/>
              <a:buBlip>
                <a:blip r:embed="rId8">
                  <a:extLst>
                    <a:ext uri="{96DAC541-7B7A-43D3-8B79-37D633B846F1}">
                      <asvg:svgBlip xmlns:asvg="http://schemas.microsoft.com/office/drawing/2016/SVG/main" r:embed="rId9"/>
                    </a:ext>
                  </a:extLst>
                </a:blip>
              </a:buBlip>
            </a:pPr>
            <a:r>
              <a:rPr lang="en-US" sz="3200" b="1" spc="200" dirty="0">
                <a:solidFill>
                  <a:srgbClr val="FF0000"/>
                </a:solidFill>
              </a:rPr>
              <a:t>Dynamic</a:t>
            </a:r>
            <a:br>
              <a:rPr lang="en-US" sz="3200" spc="200" dirty="0">
                <a:solidFill>
                  <a:srgbClr val="FF0000"/>
                </a:solidFill>
              </a:rPr>
            </a:br>
            <a:endParaRPr lang="en-US" sz="3200" spc="200" dirty="0">
              <a:solidFill>
                <a:srgbClr val="FF0000"/>
              </a:solidFill>
            </a:endParaRPr>
          </a:p>
          <a:p>
            <a:pPr marL="1485900" lvl="2" indent="-571500">
              <a:buSzPct val="150000"/>
              <a:buBlip>
                <a:blip r:embed="rId10">
                  <a:extLst>
                    <a:ext uri="{96DAC541-7B7A-43D3-8B79-37D633B846F1}">
                      <asvg:svgBlip xmlns:asvg="http://schemas.microsoft.com/office/drawing/2016/SVG/main" r:embed="rId11"/>
                    </a:ext>
                  </a:extLst>
                </a:blip>
              </a:buBlip>
            </a:pPr>
            <a:r>
              <a:rPr lang="en-US" sz="3200" b="1" spc="200" dirty="0">
                <a:solidFill>
                  <a:srgbClr val="FF0000"/>
                </a:solidFill>
              </a:rPr>
              <a:t>Complex</a:t>
            </a:r>
            <a:br>
              <a:rPr lang="en-US" sz="3200" spc="200" dirty="0">
                <a:solidFill>
                  <a:schemeClr val="accent1">
                    <a:lumMod val="75000"/>
                  </a:schemeClr>
                </a:solidFill>
              </a:rPr>
            </a:br>
            <a:endParaRPr lang="en-US" sz="3200" spc="200" dirty="0">
              <a:solidFill>
                <a:schemeClr val="accent1">
                  <a:lumMod val="75000"/>
                </a:schemeClr>
              </a:solidFill>
            </a:endParaRPr>
          </a:p>
          <a:p>
            <a:pPr lvl="2">
              <a:buSzPct val="150000"/>
            </a:pPr>
            <a:br>
              <a:rPr lang="en-US" sz="3200" dirty="0">
                <a:solidFill>
                  <a:srgbClr val="7030A0"/>
                </a:solidFill>
              </a:rPr>
            </a:br>
            <a:endParaRPr lang="en-US" sz="3200" dirty="0">
              <a:solidFill>
                <a:srgbClr val="7030A0"/>
              </a:solidFill>
            </a:endParaRPr>
          </a:p>
        </p:txBody>
      </p:sp>
    </p:spTree>
    <p:extLst>
      <p:ext uri="{BB962C8B-B14F-4D97-AF65-F5344CB8AC3E}">
        <p14:creationId xmlns:p14="http://schemas.microsoft.com/office/powerpoint/2010/main" val="715051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5D9"/>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F362C1-FF63-0AEB-54CE-F2F47883DC68}"/>
              </a:ext>
            </a:extLst>
          </p:cNvPr>
          <p:cNvSpPr txBox="1"/>
          <p:nvPr/>
        </p:nvSpPr>
        <p:spPr>
          <a:xfrm>
            <a:off x="349624" y="446105"/>
            <a:ext cx="6400799" cy="4708981"/>
          </a:xfrm>
          <a:prstGeom prst="rect">
            <a:avLst/>
          </a:prstGeom>
          <a:noFill/>
        </p:spPr>
        <p:txBody>
          <a:bodyPr wrap="square" rtlCol="0">
            <a:spAutoFit/>
          </a:bodyPr>
          <a:lstStyle/>
          <a:p>
            <a:r>
              <a:rPr lang="en-US" sz="4400" b="1" dirty="0">
                <a:solidFill>
                  <a:srgbClr val="FF0000"/>
                </a:solidFill>
              </a:rPr>
              <a:t>Events</a:t>
            </a:r>
            <a:r>
              <a:rPr lang="en-US" sz="4400" b="1" dirty="0"/>
              <a:t> in our lives can be</a:t>
            </a:r>
            <a:r>
              <a:rPr lang="en-US" sz="4400" dirty="0"/>
              <a:t>:</a:t>
            </a:r>
          </a:p>
          <a:p>
            <a:br>
              <a:rPr lang="en-US" sz="4400" dirty="0"/>
            </a:br>
            <a:endParaRPr lang="en-US" sz="2000" dirty="0"/>
          </a:p>
          <a:p>
            <a:pPr marL="1485900" lvl="2" indent="-571500">
              <a:buSzPct val="150000"/>
              <a:buBlip>
                <a:blip r:embed="rId3">
                  <a:extLst>
                    <a:ext uri="{96DAC541-7B7A-43D3-8B79-37D633B846F1}">
                      <asvg:svgBlip xmlns:asvg="http://schemas.microsoft.com/office/drawing/2016/SVG/main" r:embed="rId4"/>
                    </a:ext>
                  </a:extLst>
                </a:blip>
              </a:buBlip>
            </a:pPr>
            <a:r>
              <a:rPr lang="en-US" sz="3200" b="1" spc="200" dirty="0">
                <a:solidFill>
                  <a:srgbClr val="FF0000"/>
                </a:solidFill>
              </a:rPr>
              <a:t>Intense</a:t>
            </a:r>
          </a:p>
          <a:p>
            <a:pPr lvl="1"/>
            <a:endParaRPr lang="en-US" sz="3200" spc="200" dirty="0">
              <a:solidFill>
                <a:schemeClr val="accent1">
                  <a:lumMod val="75000"/>
                </a:schemeClr>
              </a:solidFill>
            </a:endParaRPr>
          </a:p>
          <a:p>
            <a:pPr marL="1485900" lvl="2" indent="-571500">
              <a:buSzPct val="150000"/>
              <a:buBlip>
                <a:blip r:embed="rId5">
                  <a:extLst>
                    <a:ext uri="{96DAC541-7B7A-43D3-8B79-37D633B846F1}">
                      <asvg:svgBlip xmlns:asvg="http://schemas.microsoft.com/office/drawing/2016/SVG/main" r:embed="rId6"/>
                    </a:ext>
                  </a:extLst>
                </a:blip>
              </a:buBlip>
            </a:pPr>
            <a:r>
              <a:rPr lang="en-US" sz="3200" b="1" spc="200" dirty="0">
                <a:solidFill>
                  <a:srgbClr val="FF0000"/>
                </a:solidFill>
              </a:rPr>
              <a:t>Uncertain</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7">
                  <a:extLst>
                    <a:ext uri="{96DAC541-7B7A-43D3-8B79-37D633B846F1}">
                      <asvg:svgBlip xmlns:asvg="http://schemas.microsoft.com/office/drawing/2016/SVG/main" r:embed="rId8"/>
                    </a:ext>
                  </a:extLst>
                </a:blip>
              </a:buBlip>
            </a:pPr>
            <a:r>
              <a:rPr lang="en-US" sz="3200" b="1" spc="200" dirty="0">
                <a:solidFill>
                  <a:srgbClr val="FF0000"/>
                </a:solidFill>
              </a:rPr>
              <a:t>Dynamic</a:t>
            </a:r>
            <a:br>
              <a:rPr lang="en-US" sz="3200" spc="200" dirty="0">
                <a:solidFill>
                  <a:schemeClr val="accent1">
                    <a:lumMod val="75000"/>
                  </a:schemeClr>
                </a:solidFill>
              </a:rPr>
            </a:br>
            <a:endParaRPr lang="en-US" sz="3200" spc="200" dirty="0">
              <a:solidFill>
                <a:schemeClr val="accent1">
                  <a:lumMod val="75000"/>
                </a:schemeClr>
              </a:solidFill>
            </a:endParaRPr>
          </a:p>
        </p:txBody>
      </p:sp>
      <p:pic>
        <p:nvPicPr>
          <p:cNvPr id="3" name="Picture 2" descr="A child and child standing on a sidewalk&#10;&#10;Description automatically generated">
            <a:extLst>
              <a:ext uri="{FF2B5EF4-FFF2-40B4-BE49-F238E27FC236}">
                <a16:creationId xmlns:a16="http://schemas.microsoft.com/office/drawing/2014/main" id="{F2CF0A0B-59B6-D5C1-83BA-F6F848D7ABF3}"/>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1"/>
              </a:ext>
            </a:extLst>
          </a:blip>
          <a:srcRect l="34422" r="27748"/>
          <a:stretch/>
        </p:blipFill>
        <p:spPr>
          <a:xfrm>
            <a:off x="9768329" y="3659346"/>
            <a:ext cx="1706494" cy="2537392"/>
          </a:xfrm>
          <a:prstGeom prst="rect">
            <a:avLst/>
          </a:prstGeom>
        </p:spPr>
      </p:pic>
      <p:grpSp>
        <p:nvGrpSpPr>
          <p:cNvPr id="7" name="Group 6">
            <a:extLst>
              <a:ext uri="{FF2B5EF4-FFF2-40B4-BE49-F238E27FC236}">
                <a16:creationId xmlns:a16="http://schemas.microsoft.com/office/drawing/2014/main" id="{CB0939E8-B9E5-7D46-62D9-702B44CC0CE0}"/>
              </a:ext>
            </a:extLst>
          </p:cNvPr>
          <p:cNvGrpSpPr/>
          <p:nvPr/>
        </p:nvGrpSpPr>
        <p:grpSpPr>
          <a:xfrm>
            <a:off x="6605799" y="1422529"/>
            <a:ext cx="2849956" cy="2006471"/>
            <a:chOff x="637315" y="1701671"/>
            <a:chExt cx="4382280" cy="2823882"/>
          </a:xfrm>
        </p:grpSpPr>
        <p:pic>
          <p:nvPicPr>
            <p:cNvPr id="8" name="Picture 7" descr="A person and person talking to each other&#10;&#10;Description automatically generated">
              <a:extLst>
                <a:ext uri="{FF2B5EF4-FFF2-40B4-BE49-F238E27FC236}">
                  <a16:creationId xmlns:a16="http://schemas.microsoft.com/office/drawing/2014/main" id="{63543334-8CD1-C915-BBF6-4EA57EC8A7AC}"/>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4"/>
                </a:ext>
              </a:extLst>
            </a:blip>
            <a:srcRect l="47171" r="4408"/>
            <a:stretch/>
          </p:blipFill>
          <p:spPr>
            <a:xfrm>
              <a:off x="2405742" y="1701671"/>
              <a:ext cx="2613853" cy="2823882"/>
            </a:xfrm>
            <a:prstGeom prst="rect">
              <a:avLst/>
            </a:prstGeom>
          </p:spPr>
        </p:pic>
        <p:pic>
          <p:nvPicPr>
            <p:cNvPr id="9" name="Picture 8" descr="A person and person talking to each other&#10;&#10;Description automatically generated">
              <a:extLst>
                <a:ext uri="{FF2B5EF4-FFF2-40B4-BE49-F238E27FC236}">
                  <a16:creationId xmlns:a16="http://schemas.microsoft.com/office/drawing/2014/main" id="{7E906E80-040E-2C20-5DF2-CE2D88C5FF5A}"/>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4"/>
                </a:ext>
              </a:extLst>
            </a:blip>
            <a:srcRect r="59257"/>
            <a:stretch/>
          </p:blipFill>
          <p:spPr>
            <a:xfrm>
              <a:off x="637315" y="1701671"/>
              <a:ext cx="2199375" cy="2823882"/>
            </a:xfrm>
            <a:prstGeom prst="rect">
              <a:avLst/>
            </a:prstGeom>
          </p:spPr>
        </p:pic>
      </p:grpSp>
    </p:spTree>
    <p:extLst>
      <p:ext uri="{BB962C8B-B14F-4D97-AF65-F5344CB8AC3E}">
        <p14:creationId xmlns:p14="http://schemas.microsoft.com/office/powerpoint/2010/main" val="24012520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4" name="Picture 3" descr="A close up of a street sign&#10;&#10;Description automatically generated">
            <a:extLst>
              <a:ext uri="{FF2B5EF4-FFF2-40B4-BE49-F238E27FC236}">
                <a16:creationId xmlns:a16="http://schemas.microsoft.com/office/drawing/2014/main" id="{C028CD9E-5AD5-44CA-AD19-CD135C227C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3776870"/>
            <a:ext cx="4621696" cy="3081130"/>
          </a:xfrm>
          <a:prstGeom prst="rect">
            <a:avLst/>
          </a:prstGeom>
        </p:spPr>
      </p:pic>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60</a:t>
            </a:fld>
            <a:endParaRPr lang="en-US"/>
          </a:p>
        </p:txBody>
      </p:sp>
    </p:spTree>
    <p:extLst>
      <p:ext uri="{BB962C8B-B14F-4D97-AF65-F5344CB8AC3E}">
        <p14:creationId xmlns:p14="http://schemas.microsoft.com/office/powerpoint/2010/main" val="12848214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4" name="Picture 3" descr="A close up of a street sign&#10;&#10;Description automatically generated">
            <a:extLst>
              <a:ext uri="{FF2B5EF4-FFF2-40B4-BE49-F238E27FC236}">
                <a16:creationId xmlns:a16="http://schemas.microsoft.com/office/drawing/2014/main" id="{C028CD9E-5AD5-44CA-AD19-CD135C227C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3776870"/>
            <a:ext cx="4621696" cy="3081130"/>
          </a:xfrm>
          <a:prstGeom prst="rect">
            <a:avLst/>
          </a:prstGeom>
        </p:spPr>
      </p:pic>
      <p:sp>
        <p:nvSpPr>
          <p:cNvPr id="5" name="Content Placeholder 2">
            <a:extLst>
              <a:ext uri="{FF2B5EF4-FFF2-40B4-BE49-F238E27FC236}">
                <a16:creationId xmlns:a16="http://schemas.microsoft.com/office/drawing/2014/main" id="{029C5E3A-8058-4836-9C7F-389A49E2608B}"/>
              </a:ext>
            </a:extLst>
          </p:cNvPr>
          <p:cNvSpPr txBox="1">
            <a:spLocks/>
          </p:cNvSpPr>
          <p:nvPr/>
        </p:nvSpPr>
        <p:spPr>
          <a:xfrm>
            <a:off x="4858994" y="540238"/>
            <a:ext cx="6801963" cy="5530624"/>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400" dirty="0"/>
              <a:t>Self-selection bias</a:t>
            </a:r>
          </a:p>
        </p:txBody>
      </p:sp>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61</a:t>
            </a:fld>
            <a:endParaRPr lang="en-US"/>
          </a:p>
        </p:txBody>
      </p:sp>
    </p:spTree>
    <p:extLst>
      <p:ext uri="{BB962C8B-B14F-4D97-AF65-F5344CB8AC3E}">
        <p14:creationId xmlns:p14="http://schemas.microsoft.com/office/powerpoint/2010/main" val="7465970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BF245B0F-5F36-88D7-B079-4CEAA6C57833}"/>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10" name="Picture 9" descr="A screenshot of text&#10;&#10;Description automatically generated">
            <a:extLst>
              <a:ext uri="{FF2B5EF4-FFF2-40B4-BE49-F238E27FC236}">
                <a16:creationId xmlns:a16="http://schemas.microsoft.com/office/drawing/2014/main" id="{D3BEBE0F-EF1A-492F-AB37-30E437CA64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5801" y="440162"/>
            <a:ext cx="10378658" cy="6019623"/>
          </a:xfrm>
          <a:prstGeom prst="rect">
            <a:avLst/>
          </a:prstGeom>
        </p:spPr>
      </p:pic>
      <p:sp>
        <p:nvSpPr>
          <p:cNvPr id="4" name="Slide Number Placeholder 3">
            <a:extLst>
              <a:ext uri="{FF2B5EF4-FFF2-40B4-BE49-F238E27FC236}">
                <a16:creationId xmlns:a16="http://schemas.microsoft.com/office/drawing/2014/main" id="{B91E56C9-06E6-4205-9EF6-CA33946A494A}"/>
              </a:ext>
            </a:extLst>
          </p:cNvPr>
          <p:cNvSpPr>
            <a:spLocks noGrp="1"/>
          </p:cNvSpPr>
          <p:nvPr>
            <p:ph type="sldNum" sz="quarter" idx="12"/>
          </p:nvPr>
        </p:nvSpPr>
        <p:spPr>
          <a:xfrm>
            <a:off x="9900458" y="6459785"/>
            <a:ext cx="1312025" cy="365125"/>
          </a:xfrm>
        </p:spPr>
        <p:txBody>
          <a:bodyPr>
            <a:normAutofit/>
          </a:bodyPr>
          <a:lstStyle/>
          <a:p>
            <a:pPr>
              <a:spcAft>
                <a:spcPts val="600"/>
              </a:spcAft>
            </a:pPr>
            <a:fld id="{58782805-61A3-4A9B-8D39-1A61657B2E27}" type="slidenum">
              <a:rPr lang="en-US" smtClean="0"/>
              <a:pPr>
                <a:spcAft>
                  <a:spcPts val="600"/>
                </a:spcAft>
              </a:pPr>
              <a:t>62</a:t>
            </a:fld>
            <a:endParaRPr lang="en-US"/>
          </a:p>
        </p:txBody>
      </p:sp>
    </p:spTree>
    <p:extLst>
      <p:ext uri="{BB962C8B-B14F-4D97-AF65-F5344CB8AC3E}">
        <p14:creationId xmlns:p14="http://schemas.microsoft.com/office/powerpoint/2010/main" val="5550167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4" name="Picture 3" descr="A close up of a street sign&#10;&#10;Description automatically generated">
            <a:extLst>
              <a:ext uri="{FF2B5EF4-FFF2-40B4-BE49-F238E27FC236}">
                <a16:creationId xmlns:a16="http://schemas.microsoft.com/office/drawing/2014/main" id="{C028CD9E-5AD5-44CA-AD19-CD135C227C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3776870"/>
            <a:ext cx="4621696" cy="3081130"/>
          </a:xfrm>
          <a:prstGeom prst="rect">
            <a:avLst/>
          </a:prstGeom>
        </p:spPr>
      </p:pic>
      <p:sp>
        <p:nvSpPr>
          <p:cNvPr id="5" name="Content Placeholder 2">
            <a:extLst>
              <a:ext uri="{FF2B5EF4-FFF2-40B4-BE49-F238E27FC236}">
                <a16:creationId xmlns:a16="http://schemas.microsoft.com/office/drawing/2014/main" id="{029C5E3A-8058-4836-9C7F-389A49E2608B}"/>
              </a:ext>
            </a:extLst>
          </p:cNvPr>
          <p:cNvSpPr txBox="1">
            <a:spLocks/>
          </p:cNvSpPr>
          <p:nvPr/>
        </p:nvSpPr>
        <p:spPr>
          <a:xfrm>
            <a:off x="4858994" y="540238"/>
            <a:ext cx="6801963" cy="5530624"/>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400" dirty="0"/>
              <a:t>Self-selection bias</a:t>
            </a:r>
            <a:br>
              <a:rPr lang="en-US" sz="2400" dirty="0"/>
            </a:br>
            <a:endParaRPr lang="en-US" sz="2400" dirty="0"/>
          </a:p>
          <a:p>
            <a:pPr marL="457200" indent="-457200">
              <a:buFont typeface="+mj-lt"/>
              <a:buAutoNum type="arabicPeriod"/>
            </a:pPr>
            <a:r>
              <a:rPr lang="en-US" sz="2400" dirty="0"/>
              <a:t>Still an artificial setting that might not generalize to daily life</a:t>
            </a:r>
            <a:br>
              <a:rPr lang="en-US" sz="2400" dirty="0"/>
            </a:br>
            <a:endParaRPr lang="en-US" sz="2400" dirty="0"/>
          </a:p>
        </p:txBody>
      </p:sp>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63</a:t>
            </a:fld>
            <a:endParaRPr lang="en-US"/>
          </a:p>
        </p:txBody>
      </p:sp>
    </p:spTree>
    <p:extLst>
      <p:ext uri="{BB962C8B-B14F-4D97-AF65-F5344CB8AC3E}">
        <p14:creationId xmlns:p14="http://schemas.microsoft.com/office/powerpoint/2010/main" val="36646301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4" name="Picture 3" descr="A close up of a street sign&#10;&#10;Description automatically generated">
            <a:extLst>
              <a:ext uri="{FF2B5EF4-FFF2-40B4-BE49-F238E27FC236}">
                <a16:creationId xmlns:a16="http://schemas.microsoft.com/office/drawing/2014/main" id="{C028CD9E-5AD5-44CA-AD19-CD135C227C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3776870"/>
            <a:ext cx="4621696" cy="3081130"/>
          </a:xfrm>
          <a:prstGeom prst="rect">
            <a:avLst/>
          </a:prstGeom>
        </p:spPr>
      </p:pic>
      <p:sp>
        <p:nvSpPr>
          <p:cNvPr id="5" name="Content Placeholder 2">
            <a:extLst>
              <a:ext uri="{FF2B5EF4-FFF2-40B4-BE49-F238E27FC236}">
                <a16:creationId xmlns:a16="http://schemas.microsoft.com/office/drawing/2014/main" id="{029C5E3A-8058-4836-9C7F-389A49E2608B}"/>
              </a:ext>
            </a:extLst>
          </p:cNvPr>
          <p:cNvSpPr txBox="1">
            <a:spLocks/>
          </p:cNvSpPr>
          <p:nvPr/>
        </p:nvSpPr>
        <p:spPr>
          <a:xfrm>
            <a:off x="4858994" y="540238"/>
            <a:ext cx="6801963" cy="5530624"/>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400" dirty="0"/>
              <a:t>Self-selection bias</a:t>
            </a:r>
            <a:br>
              <a:rPr lang="en-US" sz="2400" dirty="0"/>
            </a:br>
            <a:endParaRPr lang="en-US" sz="2400" dirty="0"/>
          </a:p>
          <a:p>
            <a:pPr marL="457200" indent="-457200">
              <a:buFont typeface="+mj-lt"/>
              <a:buAutoNum type="arabicPeriod"/>
            </a:pPr>
            <a:r>
              <a:rPr lang="en-US" sz="2400" dirty="0"/>
              <a:t>Still an artificial setting that might not generalize to daily life</a:t>
            </a:r>
            <a:br>
              <a:rPr lang="en-US" sz="2400" dirty="0"/>
            </a:br>
            <a:endParaRPr lang="en-US" sz="2400" dirty="0"/>
          </a:p>
          <a:p>
            <a:pPr marL="457200" indent="-457200">
              <a:buFont typeface="+mj-lt"/>
              <a:buAutoNum type="arabicPeriod"/>
            </a:pPr>
            <a:r>
              <a:rPr lang="en-US" sz="2400" dirty="0"/>
              <a:t>Very resource intensive</a:t>
            </a:r>
          </a:p>
        </p:txBody>
      </p:sp>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64</a:t>
            </a:fld>
            <a:endParaRPr lang="en-US"/>
          </a:p>
        </p:txBody>
      </p:sp>
      <p:pic>
        <p:nvPicPr>
          <p:cNvPr id="2050" name="Picture 2" descr="National Science Foundation - Wikipedia">
            <a:extLst>
              <a:ext uri="{FF2B5EF4-FFF2-40B4-BE49-F238E27FC236}">
                <a16:creationId xmlns:a16="http://schemas.microsoft.com/office/drawing/2014/main" id="{D8990115-8179-EC5E-793F-0BE0D78C19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682" y="337038"/>
            <a:ext cx="3772963" cy="379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952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4" name="Picture 3" descr="A close up of a street sign&#10;&#10;Description automatically generated">
            <a:extLst>
              <a:ext uri="{FF2B5EF4-FFF2-40B4-BE49-F238E27FC236}">
                <a16:creationId xmlns:a16="http://schemas.microsoft.com/office/drawing/2014/main" id="{C028CD9E-5AD5-44CA-AD19-CD135C227C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3776870"/>
            <a:ext cx="4621696" cy="3081130"/>
          </a:xfrm>
          <a:prstGeom prst="rect">
            <a:avLst/>
          </a:prstGeom>
        </p:spPr>
      </p:pic>
      <p:sp>
        <p:nvSpPr>
          <p:cNvPr id="5" name="Content Placeholder 2">
            <a:extLst>
              <a:ext uri="{FF2B5EF4-FFF2-40B4-BE49-F238E27FC236}">
                <a16:creationId xmlns:a16="http://schemas.microsoft.com/office/drawing/2014/main" id="{029C5E3A-8058-4836-9C7F-389A49E2608B}"/>
              </a:ext>
            </a:extLst>
          </p:cNvPr>
          <p:cNvSpPr txBox="1">
            <a:spLocks/>
          </p:cNvSpPr>
          <p:nvPr/>
        </p:nvSpPr>
        <p:spPr>
          <a:xfrm>
            <a:off x="4858994" y="540238"/>
            <a:ext cx="6801963" cy="5530624"/>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400" dirty="0"/>
              <a:t>Self-selection bias</a:t>
            </a:r>
            <a:br>
              <a:rPr lang="en-US" sz="2400" dirty="0"/>
            </a:br>
            <a:endParaRPr lang="en-US" sz="2400" dirty="0"/>
          </a:p>
          <a:p>
            <a:pPr marL="457200" indent="-457200">
              <a:buFont typeface="+mj-lt"/>
              <a:buAutoNum type="arabicPeriod"/>
            </a:pPr>
            <a:r>
              <a:rPr lang="en-US" sz="2400" dirty="0"/>
              <a:t>Still an artificial setting that might not generalize to daily life</a:t>
            </a:r>
            <a:br>
              <a:rPr lang="en-US" sz="2400" dirty="0"/>
            </a:br>
            <a:endParaRPr lang="en-US" sz="2400" dirty="0"/>
          </a:p>
          <a:p>
            <a:pPr marL="457200" indent="-457200">
              <a:buFont typeface="+mj-lt"/>
              <a:buAutoNum type="arabicPeriod"/>
            </a:pPr>
            <a:r>
              <a:rPr lang="en-US" sz="2400" dirty="0"/>
              <a:t>Very resource intensive</a:t>
            </a:r>
          </a:p>
          <a:p>
            <a:pPr marL="457200" indent="-457200">
              <a:buFont typeface="+mj-lt"/>
              <a:buAutoNum type="arabicPeriod"/>
            </a:pPr>
            <a:endParaRPr lang="en-US" sz="2400" dirty="0"/>
          </a:p>
          <a:p>
            <a:pPr marL="457200" indent="-457200">
              <a:buFont typeface="+mj-lt"/>
              <a:buAutoNum type="arabicPeriod"/>
            </a:pPr>
            <a:r>
              <a:rPr lang="en-US" sz="2400" dirty="0"/>
              <a:t>Difficult to execute / coordinate</a:t>
            </a:r>
          </a:p>
        </p:txBody>
      </p:sp>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65</a:t>
            </a:fld>
            <a:endParaRPr lang="en-US"/>
          </a:p>
        </p:txBody>
      </p:sp>
    </p:spTree>
    <p:extLst>
      <p:ext uri="{BB962C8B-B14F-4D97-AF65-F5344CB8AC3E}">
        <p14:creationId xmlns:p14="http://schemas.microsoft.com/office/powerpoint/2010/main" val="14356971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4" name="Picture 3" descr="A close up of a street sign&#10;&#10;Description automatically generated">
            <a:extLst>
              <a:ext uri="{FF2B5EF4-FFF2-40B4-BE49-F238E27FC236}">
                <a16:creationId xmlns:a16="http://schemas.microsoft.com/office/drawing/2014/main" id="{C028CD9E-5AD5-44CA-AD19-CD135C227C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3776870"/>
            <a:ext cx="4621696" cy="3081130"/>
          </a:xfrm>
          <a:prstGeom prst="rect">
            <a:avLst/>
          </a:prstGeom>
        </p:spPr>
      </p:pic>
      <p:sp>
        <p:nvSpPr>
          <p:cNvPr id="5" name="Content Placeholder 2">
            <a:extLst>
              <a:ext uri="{FF2B5EF4-FFF2-40B4-BE49-F238E27FC236}">
                <a16:creationId xmlns:a16="http://schemas.microsoft.com/office/drawing/2014/main" id="{029C5E3A-8058-4836-9C7F-389A49E2608B}"/>
              </a:ext>
            </a:extLst>
          </p:cNvPr>
          <p:cNvSpPr txBox="1">
            <a:spLocks/>
          </p:cNvSpPr>
          <p:nvPr/>
        </p:nvSpPr>
        <p:spPr>
          <a:xfrm>
            <a:off x="4858994" y="540238"/>
            <a:ext cx="6801963" cy="5530624"/>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400" dirty="0"/>
              <a:t>Self-selection bias</a:t>
            </a:r>
            <a:br>
              <a:rPr lang="en-US" sz="2400" dirty="0"/>
            </a:br>
            <a:endParaRPr lang="en-US" sz="2400" dirty="0"/>
          </a:p>
          <a:p>
            <a:pPr marL="457200" indent="-457200">
              <a:buFont typeface="+mj-lt"/>
              <a:buAutoNum type="arabicPeriod"/>
            </a:pPr>
            <a:r>
              <a:rPr lang="en-US" sz="2400" dirty="0"/>
              <a:t>Still an artificial setting that might not generalize to daily life</a:t>
            </a:r>
            <a:br>
              <a:rPr lang="en-US" sz="2400" dirty="0"/>
            </a:br>
            <a:endParaRPr lang="en-US" sz="2400" dirty="0"/>
          </a:p>
          <a:p>
            <a:pPr marL="457200" indent="-457200">
              <a:buFont typeface="+mj-lt"/>
              <a:buAutoNum type="arabicPeriod"/>
            </a:pPr>
            <a:r>
              <a:rPr lang="en-US" sz="2400" dirty="0"/>
              <a:t>Very resource intensive</a:t>
            </a:r>
          </a:p>
          <a:p>
            <a:pPr marL="457200" indent="-457200">
              <a:buFont typeface="+mj-lt"/>
              <a:buAutoNum type="arabicPeriod"/>
            </a:pPr>
            <a:endParaRPr lang="en-US" sz="2400" dirty="0"/>
          </a:p>
          <a:p>
            <a:pPr marL="457200" indent="-457200">
              <a:buFont typeface="+mj-lt"/>
              <a:buAutoNum type="arabicPeriod"/>
            </a:pPr>
            <a:r>
              <a:rPr lang="en-US" sz="2400" dirty="0"/>
              <a:t>Difficult to execute / coordinate</a:t>
            </a:r>
          </a:p>
          <a:p>
            <a:pPr marL="457200" indent="-457200">
              <a:buFont typeface="+mj-lt"/>
              <a:buAutoNum type="arabicPeriod"/>
            </a:pPr>
            <a:endParaRPr lang="en-US" sz="2400" dirty="0"/>
          </a:p>
          <a:p>
            <a:pPr marL="457200" indent="-457200">
              <a:buFont typeface="+mj-lt"/>
              <a:buAutoNum type="arabicPeriod"/>
            </a:pPr>
            <a:r>
              <a:rPr lang="en-US" sz="2400" dirty="0"/>
              <a:t>Difficult to analyze</a:t>
            </a:r>
          </a:p>
        </p:txBody>
      </p:sp>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66</a:t>
            </a:fld>
            <a:endParaRPr lang="en-US"/>
          </a:p>
        </p:txBody>
      </p:sp>
    </p:spTree>
    <p:extLst>
      <p:ext uri="{BB962C8B-B14F-4D97-AF65-F5344CB8AC3E}">
        <p14:creationId xmlns:p14="http://schemas.microsoft.com/office/powerpoint/2010/main" val="21008629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CA426-9BE9-42CE-A7ED-9C451A7A2879}"/>
              </a:ext>
            </a:extLst>
          </p:cNvPr>
          <p:cNvSpPr>
            <a:spLocks noGrp="1"/>
          </p:cNvSpPr>
          <p:nvPr>
            <p:ph type="title"/>
          </p:nvPr>
        </p:nvSpPr>
        <p:spPr>
          <a:xfrm>
            <a:off x="5188888" y="297688"/>
            <a:ext cx="6368142" cy="1450757"/>
          </a:xfrm>
        </p:spPr>
        <p:txBody>
          <a:bodyPr vert="horz" lIns="91440" tIns="45720" rIns="91440" bIns="45720" rtlCol="0">
            <a:normAutofit fontScale="90000"/>
          </a:bodyPr>
          <a:lstStyle/>
          <a:p>
            <a:pPr algn="ctr"/>
            <a:r>
              <a:rPr lang="en-US" sz="5400">
                <a:solidFill>
                  <a:srgbClr val="5A424A"/>
                </a:solidFill>
              </a:rPr>
              <a:t>Sincere Appreciation to:</a:t>
            </a:r>
          </a:p>
        </p:txBody>
      </p:sp>
      <p:pic>
        <p:nvPicPr>
          <p:cNvPr id="5" name="Content Placeholder 4" descr="A group of people posing for a photo&#10;&#10;Description automatically generated">
            <a:extLst>
              <a:ext uri="{FF2B5EF4-FFF2-40B4-BE49-F238E27FC236}">
                <a16:creationId xmlns:a16="http://schemas.microsoft.com/office/drawing/2014/main" id="{A6A07ED6-F873-4D48-923D-770C86422270}"/>
              </a:ext>
            </a:extLst>
          </p:cNvPr>
          <p:cNvPicPr>
            <a:picLocks noChangeAspect="1"/>
          </p:cNvPicPr>
          <p:nvPr/>
        </p:nvPicPr>
        <p:blipFill rotWithShape="1">
          <a:blip r:embed="rId3">
            <a:extLst>
              <a:ext uri="{28A0092B-C50C-407E-A947-70E740481C1C}">
                <a14:useLocalDpi xmlns:a14="http://schemas.microsoft.com/office/drawing/2010/main" val="0"/>
              </a:ext>
            </a:extLst>
          </a:blip>
          <a:srcRect l="9671" r="-2" b="-2"/>
          <a:stretch/>
        </p:blipFill>
        <p:spPr>
          <a:xfrm>
            <a:off x="20" y="-12128"/>
            <a:ext cx="4654276" cy="6870127"/>
          </a:xfrm>
          <a:prstGeom prst="rect">
            <a:avLst/>
          </a:prstGeom>
        </p:spPr>
      </p:pic>
      <p:sp>
        <p:nvSpPr>
          <p:cNvPr id="22" name="Content Placeholder 21">
            <a:extLst>
              <a:ext uri="{FF2B5EF4-FFF2-40B4-BE49-F238E27FC236}">
                <a16:creationId xmlns:a16="http://schemas.microsoft.com/office/drawing/2014/main" id="{08944C3E-666A-4377-A031-BE4DBC1CF46C}"/>
              </a:ext>
            </a:extLst>
          </p:cNvPr>
          <p:cNvSpPr>
            <a:spLocks noGrp="1"/>
          </p:cNvSpPr>
          <p:nvPr>
            <p:ph idx="1"/>
          </p:nvPr>
        </p:nvSpPr>
        <p:spPr>
          <a:xfrm>
            <a:off x="5468314" y="2080157"/>
            <a:ext cx="2356105" cy="4300974"/>
          </a:xfrm>
        </p:spPr>
        <p:txBody>
          <a:bodyPr>
            <a:normAutofit/>
          </a:bodyPr>
          <a:lstStyle/>
          <a:p>
            <a:pPr marL="0" indent="0" algn="ctr">
              <a:lnSpc>
                <a:spcPct val="100000"/>
              </a:lnSpc>
              <a:spcBef>
                <a:spcPts val="0"/>
              </a:spcBef>
              <a:spcAft>
                <a:spcPts val="0"/>
              </a:spcAft>
              <a:buNone/>
            </a:pPr>
            <a:r>
              <a:rPr lang="en-US" sz="3600">
                <a:solidFill>
                  <a:schemeClr val="tx1"/>
                </a:solidFill>
              </a:rPr>
              <a:t>SAN Lab</a:t>
            </a:r>
          </a:p>
          <a:p>
            <a:pPr marL="0" indent="0" algn="ctr">
              <a:lnSpc>
                <a:spcPct val="100000"/>
              </a:lnSpc>
              <a:spcBef>
                <a:spcPts val="0"/>
              </a:spcBef>
              <a:spcAft>
                <a:spcPts val="0"/>
              </a:spcAft>
              <a:buNone/>
            </a:pPr>
            <a:r>
              <a:rPr lang="en-US" sz="1600" err="1">
                <a:solidFill>
                  <a:schemeClr val="tx1"/>
                </a:solidFill>
              </a:rPr>
              <a:t>Adhya</a:t>
            </a:r>
            <a:r>
              <a:rPr lang="en-US" sz="1600">
                <a:solidFill>
                  <a:schemeClr val="tx1"/>
                </a:solidFill>
              </a:rPr>
              <a:t> Gowda</a:t>
            </a:r>
          </a:p>
          <a:p>
            <a:pPr marL="0" indent="0" algn="ctr">
              <a:lnSpc>
                <a:spcPct val="100000"/>
              </a:lnSpc>
              <a:spcBef>
                <a:spcPts val="0"/>
              </a:spcBef>
              <a:spcAft>
                <a:spcPts val="0"/>
              </a:spcAft>
              <a:buNone/>
            </a:pPr>
            <a:r>
              <a:rPr lang="en-US" sz="1600">
                <a:solidFill>
                  <a:schemeClr val="tx1"/>
                </a:solidFill>
              </a:rPr>
              <a:t>Chelsea Helion </a:t>
            </a:r>
          </a:p>
          <a:p>
            <a:pPr marL="0" indent="0" algn="ctr">
              <a:lnSpc>
                <a:spcPct val="100000"/>
              </a:lnSpc>
              <a:spcBef>
                <a:spcPts val="0"/>
              </a:spcBef>
              <a:buNone/>
            </a:pPr>
            <a:r>
              <a:rPr lang="en-US" sz="1600"/>
              <a:t>Ian O’Shea</a:t>
            </a:r>
            <a:r>
              <a:rPr lang="en-US" sz="1600">
                <a:solidFill>
                  <a:schemeClr val="tx1"/>
                </a:solidFill>
              </a:rPr>
              <a:t> </a:t>
            </a:r>
          </a:p>
          <a:p>
            <a:pPr marL="0" indent="0" algn="ctr">
              <a:lnSpc>
                <a:spcPct val="100000"/>
              </a:lnSpc>
              <a:spcBef>
                <a:spcPts val="0"/>
              </a:spcBef>
              <a:buNone/>
            </a:pPr>
            <a:r>
              <a:rPr lang="en-US" sz="1600"/>
              <a:t>Helen Schmidt</a:t>
            </a:r>
            <a:endParaRPr lang="en-US" sz="1600">
              <a:solidFill>
                <a:schemeClr val="tx1"/>
              </a:solidFill>
            </a:endParaRPr>
          </a:p>
          <a:p>
            <a:pPr marL="0" indent="0" algn="ctr">
              <a:lnSpc>
                <a:spcPct val="100000"/>
              </a:lnSpc>
              <a:spcBef>
                <a:spcPts val="0"/>
              </a:spcBef>
              <a:spcAft>
                <a:spcPts val="0"/>
              </a:spcAft>
              <a:buNone/>
            </a:pPr>
            <a:r>
              <a:rPr lang="en-US" sz="1600">
                <a:solidFill>
                  <a:schemeClr val="tx1"/>
                </a:solidFill>
              </a:rPr>
              <a:t>Joanne Stasiak</a:t>
            </a:r>
          </a:p>
          <a:p>
            <a:pPr marL="0" indent="0" algn="ctr">
              <a:lnSpc>
                <a:spcPct val="100000"/>
              </a:lnSpc>
              <a:spcBef>
                <a:spcPts val="0"/>
              </a:spcBef>
              <a:spcAft>
                <a:spcPts val="0"/>
              </a:spcAft>
              <a:buNone/>
            </a:pPr>
            <a:endParaRPr lang="en-US" sz="2400"/>
          </a:p>
        </p:txBody>
      </p:sp>
      <p:sp>
        <p:nvSpPr>
          <p:cNvPr id="3" name="Slide Number Placeholder 2">
            <a:extLst>
              <a:ext uri="{FF2B5EF4-FFF2-40B4-BE49-F238E27FC236}">
                <a16:creationId xmlns:a16="http://schemas.microsoft.com/office/drawing/2014/main" id="{98DEA640-6C84-4B72-8F60-B1CB9DFEA714}"/>
              </a:ext>
            </a:extLst>
          </p:cNvPr>
          <p:cNvSpPr>
            <a:spLocks noGrp="1"/>
          </p:cNvSpPr>
          <p:nvPr>
            <p:ph type="sldNum" sz="quarter" idx="12"/>
          </p:nvPr>
        </p:nvSpPr>
        <p:spPr>
          <a:xfrm>
            <a:off x="8567057" y="6377749"/>
            <a:ext cx="2743200" cy="365125"/>
          </a:xfrm>
        </p:spPr>
        <p:txBody>
          <a:bodyPr/>
          <a:lstStyle/>
          <a:p>
            <a:fld id="{58782805-61A3-4A9B-8D39-1A61657B2E27}" type="slidenum">
              <a:rPr lang="en-US" smtClean="0"/>
              <a:t>67</a:t>
            </a:fld>
            <a:endParaRPr lang="en-US"/>
          </a:p>
        </p:txBody>
      </p:sp>
      <p:sp>
        <p:nvSpPr>
          <p:cNvPr id="6" name="TextBox 5">
            <a:extLst>
              <a:ext uri="{FF2B5EF4-FFF2-40B4-BE49-F238E27FC236}">
                <a16:creationId xmlns:a16="http://schemas.microsoft.com/office/drawing/2014/main" id="{3BF3CC68-106C-4094-923E-C1FDDF93C3BB}"/>
              </a:ext>
            </a:extLst>
          </p:cNvPr>
          <p:cNvSpPr txBox="1"/>
          <p:nvPr/>
        </p:nvSpPr>
        <p:spPr>
          <a:xfrm>
            <a:off x="9255069" y="2080157"/>
            <a:ext cx="1802095" cy="3354765"/>
          </a:xfrm>
          <a:prstGeom prst="rect">
            <a:avLst/>
          </a:prstGeom>
          <a:noFill/>
        </p:spPr>
        <p:txBody>
          <a:bodyPr wrap="none" rtlCol="0">
            <a:spAutoFit/>
          </a:bodyPr>
          <a:lstStyle/>
          <a:p>
            <a:pPr algn="ctr"/>
            <a:r>
              <a:rPr lang="en-US" sz="3600"/>
              <a:t>AML Lab</a:t>
            </a:r>
          </a:p>
          <a:p>
            <a:pPr algn="ctr"/>
            <a:r>
              <a:rPr lang="en-US" sz="1600"/>
              <a:t>Katelyn Cliver</a:t>
            </a:r>
          </a:p>
          <a:p>
            <a:pPr algn="ctr"/>
            <a:r>
              <a:rPr lang="en-US" sz="1600"/>
              <a:t>Emily Cowan</a:t>
            </a:r>
          </a:p>
          <a:p>
            <a:pPr algn="ctr"/>
            <a:r>
              <a:rPr lang="en-US" sz="1600"/>
              <a:t>Devlin </a:t>
            </a:r>
            <a:r>
              <a:rPr lang="en-US" sz="1600" err="1"/>
              <a:t>Eckardt</a:t>
            </a:r>
            <a:endParaRPr lang="en-US" sz="1600"/>
          </a:p>
          <a:p>
            <a:pPr algn="ctr"/>
            <a:r>
              <a:rPr lang="en-US" sz="1600"/>
              <a:t>Matthew Fain</a:t>
            </a:r>
          </a:p>
          <a:p>
            <a:pPr algn="ctr"/>
            <a:r>
              <a:rPr lang="en-US" sz="1600"/>
              <a:t>Nicole Gonzalez </a:t>
            </a:r>
          </a:p>
          <a:p>
            <a:pPr algn="ctr"/>
            <a:r>
              <a:rPr lang="en-US" sz="1600"/>
              <a:t>Dave Gregory</a:t>
            </a:r>
          </a:p>
          <a:p>
            <a:pPr algn="ctr"/>
            <a:r>
              <a:rPr lang="en-US" sz="1600"/>
              <a:t>Kathryn Lockwood</a:t>
            </a:r>
          </a:p>
          <a:p>
            <a:pPr algn="ctr"/>
            <a:r>
              <a:rPr lang="en-US" sz="1600"/>
              <a:t>Steven Martinez</a:t>
            </a:r>
          </a:p>
          <a:p>
            <a:pPr algn="ctr"/>
            <a:r>
              <a:rPr lang="en-US" sz="1600"/>
              <a:t>Deepu Murty</a:t>
            </a:r>
          </a:p>
          <a:p>
            <a:pPr algn="ctr"/>
            <a:r>
              <a:rPr lang="en-US" sz="1600"/>
              <a:t>Sam Reisman</a:t>
            </a:r>
          </a:p>
          <a:p>
            <a:pPr algn="ctr"/>
            <a:r>
              <a:rPr lang="en-US" sz="1600"/>
              <a:t>Jane Rothrock</a:t>
            </a:r>
          </a:p>
        </p:txBody>
      </p:sp>
      <p:cxnSp>
        <p:nvCxnSpPr>
          <p:cNvPr id="8" name="Straight Connector 7">
            <a:extLst>
              <a:ext uri="{FF2B5EF4-FFF2-40B4-BE49-F238E27FC236}">
                <a16:creationId xmlns:a16="http://schemas.microsoft.com/office/drawing/2014/main" id="{8380C271-F910-4FC6-92B9-C09C4DC8D586}"/>
              </a:ext>
            </a:extLst>
          </p:cNvPr>
          <p:cNvCxnSpPr/>
          <p:nvPr/>
        </p:nvCxnSpPr>
        <p:spPr>
          <a:xfrm>
            <a:off x="5701500" y="2617470"/>
            <a:ext cx="1876032"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E6B0E87D-1612-4472-969C-E489FCD164C2}"/>
              </a:ext>
            </a:extLst>
          </p:cNvPr>
          <p:cNvCxnSpPr/>
          <p:nvPr/>
        </p:nvCxnSpPr>
        <p:spPr>
          <a:xfrm>
            <a:off x="9218099" y="2621280"/>
            <a:ext cx="1876032" cy="0"/>
          </a:xfrm>
          <a:prstGeom prst="line">
            <a:avLst/>
          </a:prstGeom>
        </p:spPr>
        <p:style>
          <a:lnRef idx="3">
            <a:schemeClr val="dk1"/>
          </a:lnRef>
          <a:fillRef idx="0">
            <a:schemeClr val="dk1"/>
          </a:fillRef>
          <a:effectRef idx="2">
            <a:schemeClr val="dk1"/>
          </a:effectRef>
          <a:fontRef idx="minor">
            <a:schemeClr val="tx1"/>
          </a:fontRef>
        </p:style>
      </p:cxnSp>
      <p:sp>
        <p:nvSpPr>
          <p:cNvPr id="12" name="Title 1">
            <a:extLst>
              <a:ext uri="{FF2B5EF4-FFF2-40B4-BE49-F238E27FC236}">
                <a16:creationId xmlns:a16="http://schemas.microsoft.com/office/drawing/2014/main" id="{01746A44-FE4C-4355-B85C-89C2766BC42A}"/>
              </a:ext>
            </a:extLst>
          </p:cNvPr>
          <p:cNvSpPr txBox="1">
            <a:spLocks/>
          </p:cNvSpPr>
          <p:nvPr/>
        </p:nvSpPr>
        <p:spPr>
          <a:xfrm>
            <a:off x="7518261" y="1489376"/>
            <a:ext cx="1709396" cy="51813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1200">
                <a:solidFill>
                  <a:srgbClr val="5A424A"/>
                </a:solidFill>
              </a:rPr>
              <a:t>(Organized  Alphabetically)</a:t>
            </a:r>
          </a:p>
        </p:txBody>
      </p:sp>
      <p:pic>
        <p:nvPicPr>
          <p:cNvPr id="14" name="Picture 13" descr="A picture containing toy&#10;&#10;Description automatically generated">
            <a:extLst>
              <a:ext uri="{FF2B5EF4-FFF2-40B4-BE49-F238E27FC236}">
                <a16:creationId xmlns:a16="http://schemas.microsoft.com/office/drawing/2014/main" id="{31970BD0-CA94-437B-AB89-7C6A698F98F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654296" y="4583429"/>
            <a:ext cx="4261826" cy="2274570"/>
          </a:xfrm>
          <a:prstGeom prst="rect">
            <a:avLst/>
          </a:prstGeom>
        </p:spPr>
      </p:pic>
    </p:spTree>
    <p:extLst>
      <p:ext uri="{BB962C8B-B14F-4D97-AF65-F5344CB8AC3E}">
        <p14:creationId xmlns:p14="http://schemas.microsoft.com/office/powerpoint/2010/main" val="27892514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4ABEEA-96A6-4471-B779-15FE8FC17968}"/>
              </a:ext>
            </a:extLst>
          </p:cNvPr>
          <p:cNvSpPr>
            <a:spLocks noGrp="1"/>
          </p:cNvSpPr>
          <p:nvPr>
            <p:ph type="sldNum" sz="quarter" idx="12"/>
          </p:nvPr>
        </p:nvSpPr>
        <p:spPr/>
        <p:txBody>
          <a:bodyPr/>
          <a:lstStyle/>
          <a:p>
            <a:fld id="{58782805-61A3-4A9B-8D39-1A61657B2E27}" type="slidenum">
              <a:rPr lang="en-US" smtClean="0"/>
              <a:t>68</a:t>
            </a:fld>
            <a:endParaRPr lang="en-US"/>
          </a:p>
        </p:txBody>
      </p:sp>
      <p:sp>
        <p:nvSpPr>
          <p:cNvPr id="3" name="TextBox 2">
            <a:extLst>
              <a:ext uri="{FF2B5EF4-FFF2-40B4-BE49-F238E27FC236}">
                <a16:creationId xmlns:a16="http://schemas.microsoft.com/office/drawing/2014/main" id="{67AD40AC-B285-4BE6-B2DF-0A77A748C8D2}"/>
              </a:ext>
            </a:extLst>
          </p:cNvPr>
          <p:cNvSpPr txBox="1"/>
          <p:nvPr/>
        </p:nvSpPr>
        <p:spPr>
          <a:xfrm>
            <a:off x="3061900" y="2705725"/>
            <a:ext cx="6068200" cy="1446550"/>
          </a:xfrm>
          <a:prstGeom prst="rect">
            <a:avLst/>
          </a:prstGeom>
          <a:noFill/>
        </p:spPr>
        <p:txBody>
          <a:bodyPr wrap="none" rtlCol="0">
            <a:spAutoFit/>
          </a:bodyPr>
          <a:lstStyle/>
          <a:p>
            <a:r>
              <a:rPr lang="en-US" sz="8800"/>
              <a:t>QUESTIONS?</a:t>
            </a:r>
          </a:p>
        </p:txBody>
      </p:sp>
    </p:spTree>
    <p:extLst>
      <p:ext uri="{BB962C8B-B14F-4D97-AF65-F5344CB8AC3E}">
        <p14:creationId xmlns:p14="http://schemas.microsoft.com/office/powerpoint/2010/main" val="3109347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tanding in a dark hallway with a light shining through a metal gate&#10;&#10;Description automatically generated">
            <a:extLst>
              <a:ext uri="{FF2B5EF4-FFF2-40B4-BE49-F238E27FC236}">
                <a16:creationId xmlns:a16="http://schemas.microsoft.com/office/drawing/2014/main" id="{87798D2D-1EB7-9C89-E0A0-E5E17E6468D6}"/>
              </a:ext>
            </a:extLst>
          </p:cNvPr>
          <p:cNvPicPr>
            <a:picLocks noChangeAspect="1"/>
          </p:cNvPicPr>
          <p:nvPr/>
        </p:nvPicPr>
        <p:blipFill rotWithShape="1">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8691" t="2240" r="31190" b="2240"/>
          <a:stretch/>
        </p:blipFill>
        <p:spPr>
          <a:xfrm>
            <a:off x="0" y="0"/>
            <a:ext cx="4891314" cy="6858000"/>
          </a:xfrm>
          <a:prstGeom prst="rect">
            <a:avLst/>
          </a:prstGeom>
        </p:spPr>
      </p:pic>
      <p:sp>
        <p:nvSpPr>
          <p:cNvPr id="2" name="TextBox 1">
            <a:extLst>
              <a:ext uri="{FF2B5EF4-FFF2-40B4-BE49-F238E27FC236}">
                <a16:creationId xmlns:a16="http://schemas.microsoft.com/office/drawing/2014/main" id="{752EEDFF-8807-C7D5-AAEE-4B42B36C632C}"/>
              </a:ext>
            </a:extLst>
          </p:cNvPr>
          <p:cNvSpPr txBox="1"/>
          <p:nvPr/>
        </p:nvSpPr>
        <p:spPr>
          <a:xfrm>
            <a:off x="293273" y="2705725"/>
            <a:ext cx="4304768" cy="1938992"/>
          </a:xfrm>
          <a:prstGeom prst="rect">
            <a:avLst/>
          </a:prstGeom>
          <a:noFill/>
        </p:spPr>
        <p:txBody>
          <a:bodyPr wrap="none" rtlCol="0">
            <a:spAutoFit/>
          </a:bodyPr>
          <a:lstStyle/>
          <a:p>
            <a:pPr algn="ctr"/>
            <a:r>
              <a:rPr lang="en-US" sz="6000" b="1" dirty="0"/>
              <a:t>Where to go </a:t>
            </a:r>
            <a:br>
              <a:rPr lang="en-US" sz="6000" b="1" dirty="0"/>
            </a:br>
            <a:r>
              <a:rPr lang="en-US" sz="6000" b="1" dirty="0"/>
              <a:t>from here?</a:t>
            </a:r>
          </a:p>
        </p:txBody>
      </p:sp>
      <p:sp>
        <p:nvSpPr>
          <p:cNvPr id="7" name="TextBox 6">
            <a:extLst>
              <a:ext uri="{FF2B5EF4-FFF2-40B4-BE49-F238E27FC236}">
                <a16:creationId xmlns:a16="http://schemas.microsoft.com/office/drawing/2014/main" id="{A664F216-756E-E657-41D7-91FBCE834020}"/>
              </a:ext>
            </a:extLst>
          </p:cNvPr>
          <p:cNvSpPr txBox="1"/>
          <p:nvPr/>
        </p:nvSpPr>
        <p:spPr>
          <a:xfrm>
            <a:off x="6096000" y="1382286"/>
            <a:ext cx="5445760" cy="45858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dirty="0">
                <a:ea typeface="Calibri" panose="020F0502020204030204"/>
                <a:cs typeface="Calibri" panose="020F0502020204030204"/>
              </a:rPr>
              <a:t>Greater study of environmental affordances</a:t>
            </a:r>
          </a:p>
          <a:p>
            <a:pPr marL="285750" indent="-285750">
              <a:buFont typeface="Arial"/>
              <a:buChar char="•"/>
            </a:pPr>
            <a:endParaRPr lang="en-US" sz="3200" dirty="0">
              <a:ea typeface="Calibri" panose="020F0502020204030204"/>
              <a:cs typeface="Calibri" panose="020F0502020204030204"/>
            </a:endParaRPr>
          </a:p>
          <a:p>
            <a:pPr marL="285750" indent="-285750">
              <a:buFont typeface="Arial"/>
              <a:buChar char="•"/>
            </a:pPr>
            <a:r>
              <a:rPr lang="en-US" sz="3200" dirty="0">
                <a:ea typeface="Calibri" panose="020F0502020204030204"/>
                <a:cs typeface="Calibri" panose="020F0502020204030204"/>
              </a:rPr>
              <a:t>More naturalistic or high-immersion experiments</a:t>
            </a:r>
          </a:p>
          <a:p>
            <a:pPr marL="285750" indent="-285750">
              <a:buFont typeface="Arial"/>
              <a:buChar char="•"/>
            </a:pPr>
            <a:endParaRPr lang="en-US" sz="3200" dirty="0">
              <a:ea typeface="Calibri" panose="020F0502020204030204"/>
              <a:cs typeface="Calibri" panose="020F0502020204030204"/>
            </a:endParaRPr>
          </a:p>
          <a:p>
            <a:pPr marL="285750" indent="-285750">
              <a:buFont typeface="Arial"/>
              <a:buChar char="•"/>
            </a:pPr>
            <a:r>
              <a:rPr lang="en-US" sz="3200" dirty="0">
                <a:ea typeface="Calibri" panose="020F0502020204030204"/>
                <a:cs typeface="Calibri" panose="020F0502020204030204"/>
              </a:rPr>
              <a:t>More meta-analyses to establish construct validity</a:t>
            </a:r>
          </a:p>
          <a:p>
            <a:endParaRPr lang="en-US" dirty="0"/>
          </a:p>
          <a:p>
            <a:pPr marL="285750" indent="-285750">
              <a:buFont typeface="Arial"/>
              <a:buChar char="•"/>
            </a:pP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1766454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5D9"/>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F362C1-FF63-0AEB-54CE-F2F47883DC68}"/>
              </a:ext>
            </a:extLst>
          </p:cNvPr>
          <p:cNvSpPr txBox="1"/>
          <p:nvPr/>
        </p:nvSpPr>
        <p:spPr>
          <a:xfrm>
            <a:off x="349624" y="446105"/>
            <a:ext cx="6400799" cy="5201424"/>
          </a:xfrm>
          <a:prstGeom prst="rect">
            <a:avLst/>
          </a:prstGeom>
          <a:noFill/>
        </p:spPr>
        <p:txBody>
          <a:bodyPr wrap="square" rtlCol="0">
            <a:spAutoFit/>
          </a:bodyPr>
          <a:lstStyle/>
          <a:p>
            <a:r>
              <a:rPr lang="en-US" sz="4400" b="1" dirty="0">
                <a:solidFill>
                  <a:srgbClr val="FF0000"/>
                </a:solidFill>
              </a:rPr>
              <a:t>Events</a:t>
            </a:r>
            <a:r>
              <a:rPr lang="en-US" sz="4400" b="1" dirty="0"/>
              <a:t> in our lives can be</a:t>
            </a:r>
            <a:r>
              <a:rPr lang="en-US" sz="4400" dirty="0"/>
              <a:t>:</a:t>
            </a:r>
          </a:p>
          <a:p>
            <a:br>
              <a:rPr lang="en-US" sz="4400" dirty="0"/>
            </a:br>
            <a:endParaRPr lang="en-US" sz="2000" dirty="0"/>
          </a:p>
          <a:p>
            <a:pPr marL="1485900" lvl="2" indent="-571500">
              <a:buSzPct val="150000"/>
              <a:buBlip>
                <a:blip r:embed="rId3">
                  <a:extLst>
                    <a:ext uri="{96DAC541-7B7A-43D3-8B79-37D633B846F1}">
                      <asvg:svgBlip xmlns:asvg="http://schemas.microsoft.com/office/drawing/2016/SVG/main" r:embed="rId4"/>
                    </a:ext>
                  </a:extLst>
                </a:blip>
              </a:buBlip>
            </a:pPr>
            <a:r>
              <a:rPr lang="en-US" sz="3200" b="1" spc="200" dirty="0">
                <a:solidFill>
                  <a:srgbClr val="FF0000"/>
                </a:solidFill>
              </a:rPr>
              <a:t>Intense</a:t>
            </a:r>
          </a:p>
          <a:p>
            <a:pPr lvl="1"/>
            <a:endParaRPr lang="en-US" sz="3200" spc="200" dirty="0">
              <a:solidFill>
                <a:schemeClr val="accent1">
                  <a:lumMod val="75000"/>
                </a:schemeClr>
              </a:solidFill>
            </a:endParaRPr>
          </a:p>
          <a:p>
            <a:pPr marL="1485900" lvl="2" indent="-571500">
              <a:buSzPct val="150000"/>
              <a:buBlip>
                <a:blip r:embed="rId5">
                  <a:extLst>
                    <a:ext uri="{96DAC541-7B7A-43D3-8B79-37D633B846F1}">
                      <asvg:svgBlip xmlns:asvg="http://schemas.microsoft.com/office/drawing/2016/SVG/main" r:embed="rId6"/>
                    </a:ext>
                  </a:extLst>
                </a:blip>
              </a:buBlip>
            </a:pPr>
            <a:r>
              <a:rPr lang="en-US" sz="3200" b="1" spc="200" dirty="0">
                <a:solidFill>
                  <a:srgbClr val="FF0000"/>
                </a:solidFill>
              </a:rPr>
              <a:t>Uncertain</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7">
                  <a:extLst>
                    <a:ext uri="{96DAC541-7B7A-43D3-8B79-37D633B846F1}">
                      <asvg:svgBlip xmlns:asvg="http://schemas.microsoft.com/office/drawing/2016/SVG/main" r:embed="rId8"/>
                    </a:ext>
                  </a:extLst>
                </a:blip>
              </a:buBlip>
            </a:pPr>
            <a:r>
              <a:rPr lang="en-US" sz="3200" b="1" spc="200" dirty="0">
                <a:solidFill>
                  <a:srgbClr val="FF0000"/>
                </a:solidFill>
              </a:rPr>
              <a:t>Dynamic</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9">
                  <a:extLst>
                    <a:ext uri="{96DAC541-7B7A-43D3-8B79-37D633B846F1}">
                      <asvg:svgBlip xmlns:asvg="http://schemas.microsoft.com/office/drawing/2016/SVG/main" r:embed="rId10"/>
                    </a:ext>
                  </a:extLst>
                </a:blip>
              </a:buBlip>
            </a:pPr>
            <a:r>
              <a:rPr lang="en-US" sz="3200" b="1" spc="200" dirty="0">
                <a:solidFill>
                  <a:srgbClr val="FF0000"/>
                </a:solidFill>
              </a:rPr>
              <a:t>Complex</a:t>
            </a:r>
            <a:endParaRPr lang="en-US" sz="3200" spc="200" dirty="0">
              <a:solidFill>
                <a:srgbClr val="FF0000"/>
              </a:solidFill>
            </a:endParaRPr>
          </a:p>
        </p:txBody>
      </p:sp>
      <p:pic>
        <p:nvPicPr>
          <p:cNvPr id="3" name="Picture 2" descr="A child and child standing on a sidewalk&#10;&#10;Description automatically generated">
            <a:extLst>
              <a:ext uri="{FF2B5EF4-FFF2-40B4-BE49-F238E27FC236}">
                <a16:creationId xmlns:a16="http://schemas.microsoft.com/office/drawing/2014/main" id="{2AE37330-CAED-F71E-C7EF-C9E664E57BA8}"/>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3"/>
              </a:ext>
            </a:extLst>
          </a:blip>
          <a:srcRect l="34422" r="27748"/>
          <a:stretch/>
        </p:blipFill>
        <p:spPr>
          <a:xfrm>
            <a:off x="9768329" y="3659346"/>
            <a:ext cx="1706494" cy="2537392"/>
          </a:xfrm>
          <a:prstGeom prst="rect">
            <a:avLst/>
          </a:prstGeom>
        </p:spPr>
      </p:pic>
      <p:grpSp>
        <p:nvGrpSpPr>
          <p:cNvPr id="7" name="Group 6">
            <a:extLst>
              <a:ext uri="{FF2B5EF4-FFF2-40B4-BE49-F238E27FC236}">
                <a16:creationId xmlns:a16="http://schemas.microsoft.com/office/drawing/2014/main" id="{028D2FC6-1F9F-71CC-15C4-26951505761B}"/>
              </a:ext>
            </a:extLst>
          </p:cNvPr>
          <p:cNvGrpSpPr/>
          <p:nvPr/>
        </p:nvGrpSpPr>
        <p:grpSpPr>
          <a:xfrm>
            <a:off x="6605799" y="1422529"/>
            <a:ext cx="2849956" cy="2006471"/>
            <a:chOff x="637315" y="1701671"/>
            <a:chExt cx="4382280" cy="2823882"/>
          </a:xfrm>
        </p:grpSpPr>
        <p:pic>
          <p:nvPicPr>
            <p:cNvPr id="8" name="Picture 7" descr="A person and person talking to each other&#10;&#10;Description automatically generated">
              <a:extLst>
                <a:ext uri="{FF2B5EF4-FFF2-40B4-BE49-F238E27FC236}">
                  <a16:creationId xmlns:a16="http://schemas.microsoft.com/office/drawing/2014/main" id="{1D759E85-6B17-2539-F2BF-3D27A704B5DA}"/>
                </a:ext>
              </a:extLst>
            </p:cNvPr>
            <p:cNvPicPr>
              <a:picLocks noChangeAspect="1"/>
            </p:cNvPicPr>
            <p:nvPr/>
          </p:nvPicPr>
          <p:blipFill rotWithShape="1">
            <a:blip r:embed="rId14">
              <a:extLst>
                <a:ext uri="{BEBA8EAE-BF5A-486C-A8C5-ECC9F3942E4B}">
                  <a14:imgProps xmlns:a14="http://schemas.microsoft.com/office/drawing/2010/main">
                    <a14:imgLayer r:embed="rId15">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6"/>
                </a:ext>
              </a:extLst>
            </a:blip>
            <a:srcRect l="47171" r="4408"/>
            <a:stretch/>
          </p:blipFill>
          <p:spPr>
            <a:xfrm>
              <a:off x="2405742" y="1701671"/>
              <a:ext cx="2613853" cy="2823882"/>
            </a:xfrm>
            <a:prstGeom prst="rect">
              <a:avLst/>
            </a:prstGeom>
          </p:spPr>
        </p:pic>
        <p:pic>
          <p:nvPicPr>
            <p:cNvPr id="9" name="Picture 8" descr="A person and person talking to each other&#10;&#10;Description automatically generated">
              <a:extLst>
                <a:ext uri="{FF2B5EF4-FFF2-40B4-BE49-F238E27FC236}">
                  <a16:creationId xmlns:a16="http://schemas.microsoft.com/office/drawing/2014/main" id="{4FC3746E-D236-9C5A-7373-0B0515FE2236}"/>
                </a:ext>
              </a:extLst>
            </p:cNvPr>
            <p:cNvPicPr>
              <a:picLocks noChangeAspect="1"/>
            </p:cNvPicPr>
            <p:nvPr/>
          </p:nvPicPr>
          <p:blipFill rotWithShape="1">
            <a:blip r:embed="rId14">
              <a:extLst>
                <a:ext uri="{BEBA8EAE-BF5A-486C-A8C5-ECC9F3942E4B}">
                  <a14:imgProps xmlns:a14="http://schemas.microsoft.com/office/drawing/2010/main">
                    <a14:imgLayer r:embed="rId15">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6"/>
                </a:ext>
              </a:extLst>
            </a:blip>
            <a:srcRect r="59257"/>
            <a:stretch/>
          </p:blipFill>
          <p:spPr>
            <a:xfrm>
              <a:off x="637315" y="1701671"/>
              <a:ext cx="2199375" cy="2823882"/>
            </a:xfrm>
            <a:prstGeom prst="rect">
              <a:avLst/>
            </a:prstGeom>
          </p:spPr>
        </p:pic>
      </p:grpSp>
    </p:spTree>
    <p:extLst>
      <p:ext uri="{BB962C8B-B14F-4D97-AF65-F5344CB8AC3E}">
        <p14:creationId xmlns:p14="http://schemas.microsoft.com/office/powerpoint/2010/main" val="21380057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p32"/>
          <p:cNvPicPr preferRelativeResize="0"/>
          <p:nvPr/>
        </p:nvPicPr>
        <p:blipFill>
          <a:blip r:embed="rId3">
            <a:alphaModFix/>
          </a:blip>
          <a:stretch>
            <a:fillRect/>
          </a:stretch>
        </p:blipFill>
        <p:spPr>
          <a:xfrm>
            <a:off x="0" y="0"/>
            <a:ext cx="12192000" cy="6858000"/>
          </a:xfrm>
          <a:prstGeom prst="rect">
            <a:avLst/>
          </a:prstGeom>
          <a:noFill/>
          <a:ln>
            <a:noFill/>
          </a:ln>
        </p:spPr>
      </p:pic>
      <p:sp>
        <p:nvSpPr>
          <p:cNvPr id="2" name="TextBox 1">
            <a:extLst>
              <a:ext uri="{FF2B5EF4-FFF2-40B4-BE49-F238E27FC236}">
                <a16:creationId xmlns:a16="http://schemas.microsoft.com/office/drawing/2014/main" id="{D51ABD12-F69C-4B16-DCD4-03248DDC69B9}"/>
              </a:ext>
            </a:extLst>
          </p:cNvPr>
          <p:cNvSpPr txBox="1"/>
          <p:nvPr/>
        </p:nvSpPr>
        <p:spPr>
          <a:xfrm>
            <a:off x="145143" y="145143"/>
            <a:ext cx="3672929" cy="923330"/>
          </a:xfrm>
          <a:prstGeom prst="rect">
            <a:avLst/>
          </a:prstGeom>
          <a:noFill/>
        </p:spPr>
        <p:txBody>
          <a:bodyPr wrap="none" rtlCol="0">
            <a:spAutoFit/>
          </a:bodyPr>
          <a:lstStyle/>
          <a:p>
            <a:r>
              <a:rPr lang="en-US" b="1">
                <a:solidFill>
                  <a:schemeClr val="bg1"/>
                </a:solidFill>
              </a:rPr>
              <a:t>Setting:</a:t>
            </a:r>
            <a:r>
              <a:rPr lang="en-US">
                <a:solidFill>
                  <a:schemeClr val="bg1"/>
                </a:solidFill>
              </a:rPr>
              <a:t> Eastern State Penitentiary in </a:t>
            </a:r>
            <a:br>
              <a:rPr lang="en-US">
                <a:solidFill>
                  <a:schemeClr val="bg1"/>
                </a:solidFill>
              </a:rPr>
            </a:br>
            <a:r>
              <a:rPr lang="en-US">
                <a:solidFill>
                  <a:schemeClr val="bg1"/>
                </a:solidFill>
              </a:rPr>
              <a:t>               Philadelphia Pennsylvania</a:t>
            </a:r>
            <a:br>
              <a:rPr lang="en-US">
                <a:solidFill>
                  <a:schemeClr val="bg1"/>
                </a:solidFill>
              </a:rPr>
            </a:br>
            <a:r>
              <a:rPr lang="en-US">
                <a:solidFill>
                  <a:schemeClr val="bg1"/>
                </a:solidFill>
              </a:rPr>
              <a:t>               2019 (Study 1)</a:t>
            </a:r>
            <a:endParaRPr lang="en-US" b="1">
              <a:solidFill>
                <a:schemeClr val="bg1"/>
              </a:solidFill>
            </a:endParaRPr>
          </a:p>
        </p:txBody>
      </p:sp>
      <p:sp>
        <p:nvSpPr>
          <p:cNvPr id="3" name="TextBox 2">
            <a:extLst>
              <a:ext uri="{FF2B5EF4-FFF2-40B4-BE49-F238E27FC236}">
                <a16:creationId xmlns:a16="http://schemas.microsoft.com/office/drawing/2014/main" id="{80AD929B-B4C7-1D57-F97D-E4B234FFA704}"/>
              </a:ext>
            </a:extLst>
          </p:cNvPr>
          <p:cNvSpPr txBox="1"/>
          <p:nvPr/>
        </p:nvSpPr>
        <p:spPr>
          <a:xfrm>
            <a:off x="7721601" y="5094514"/>
            <a:ext cx="4034970" cy="1477328"/>
          </a:xfrm>
          <a:prstGeom prst="rect">
            <a:avLst/>
          </a:prstGeom>
          <a:noFill/>
        </p:spPr>
        <p:txBody>
          <a:bodyPr wrap="square" rtlCol="0">
            <a:spAutoFit/>
          </a:bodyPr>
          <a:lstStyle/>
          <a:p>
            <a:pPr algn="ctr"/>
            <a:r>
              <a:rPr lang="en-US" b="1">
                <a:solidFill>
                  <a:schemeClr val="bg1"/>
                </a:solidFill>
              </a:rPr>
              <a:t>A ~</a:t>
            </a:r>
            <a:r>
              <a:rPr lang="en-US" b="1" u="sng">
                <a:solidFill>
                  <a:schemeClr val="bg1"/>
                </a:solidFill>
              </a:rPr>
              <a:t>45</a:t>
            </a:r>
            <a:r>
              <a:rPr lang="en-US" b="1">
                <a:solidFill>
                  <a:schemeClr val="bg1"/>
                </a:solidFill>
              </a:rPr>
              <a:t> minute haunted house experience divided into </a:t>
            </a:r>
            <a:r>
              <a:rPr lang="en-US" b="1" u="sng">
                <a:solidFill>
                  <a:schemeClr val="bg1"/>
                </a:solidFill>
              </a:rPr>
              <a:t>six</a:t>
            </a:r>
            <a:r>
              <a:rPr lang="en-US" b="1">
                <a:solidFill>
                  <a:schemeClr val="bg1"/>
                </a:solidFill>
              </a:rPr>
              <a:t> distinctly-themed sections featuring dozens of actors on a pre-determined course filled with traps, fences, props, mazes, etc.</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p32"/>
          <p:cNvPicPr preferRelativeResize="0"/>
          <p:nvPr/>
        </p:nvPicPr>
        <p:blipFill>
          <a:blip r:embed="rId3">
            <a:alphaModFix/>
          </a:blip>
          <a:stretch>
            <a:fillRect/>
          </a:stretch>
        </p:blipFill>
        <p:spPr>
          <a:xfrm>
            <a:off x="0" y="0"/>
            <a:ext cx="12192000" cy="6858000"/>
          </a:xfrm>
          <a:prstGeom prst="rect">
            <a:avLst/>
          </a:prstGeom>
          <a:noFill/>
          <a:ln>
            <a:noFill/>
          </a:ln>
        </p:spPr>
      </p:pic>
      <p:sp>
        <p:nvSpPr>
          <p:cNvPr id="2" name="TextBox 1">
            <a:extLst>
              <a:ext uri="{FF2B5EF4-FFF2-40B4-BE49-F238E27FC236}">
                <a16:creationId xmlns:a16="http://schemas.microsoft.com/office/drawing/2014/main" id="{D51ABD12-F69C-4B16-DCD4-03248DDC69B9}"/>
              </a:ext>
            </a:extLst>
          </p:cNvPr>
          <p:cNvSpPr txBox="1"/>
          <p:nvPr/>
        </p:nvSpPr>
        <p:spPr>
          <a:xfrm>
            <a:off x="145143" y="145143"/>
            <a:ext cx="3672929" cy="923330"/>
          </a:xfrm>
          <a:prstGeom prst="rect">
            <a:avLst/>
          </a:prstGeom>
          <a:noFill/>
        </p:spPr>
        <p:txBody>
          <a:bodyPr wrap="none" rtlCol="0">
            <a:spAutoFit/>
          </a:bodyPr>
          <a:lstStyle/>
          <a:p>
            <a:r>
              <a:rPr lang="en-US" b="1">
                <a:solidFill>
                  <a:schemeClr val="bg1"/>
                </a:solidFill>
              </a:rPr>
              <a:t>Setting:</a:t>
            </a:r>
            <a:r>
              <a:rPr lang="en-US">
                <a:solidFill>
                  <a:schemeClr val="bg1"/>
                </a:solidFill>
              </a:rPr>
              <a:t> Eastern State Penitentiary in </a:t>
            </a:r>
            <a:br>
              <a:rPr lang="en-US">
                <a:solidFill>
                  <a:schemeClr val="bg1"/>
                </a:solidFill>
              </a:rPr>
            </a:br>
            <a:r>
              <a:rPr lang="en-US">
                <a:solidFill>
                  <a:schemeClr val="bg1"/>
                </a:solidFill>
              </a:rPr>
              <a:t>               Philadelphia Pennsylvania</a:t>
            </a:r>
            <a:br>
              <a:rPr lang="en-US">
                <a:solidFill>
                  <a:schemeClr val="bg1"/>
                </a:solidFill>
              </a:rPr>
            </a:br>
            <a:r>
              <a:rPr lang="en-US">
                <a:solidFill>
                  <a:schemeClr val="bg1"/>
                </a:solidFill>
              </a:rPr>
              <a:t>               2022 (Study 2)</a:t>
            </a:r>
            <a:endParaRPr lang="en-US" b="1">
              <a:solidFill>
                <a:schemeClr val="bg1"/>
              </a:solidFill>
            </a:endParaRPr>
          </a:p>
        </p:txBody>
      </p:sp>
      <p:sp>
        <p:nvSpPr>
          <p:cNvPr id="3" name="TextBox 2">
            <a:extLst>
              <a:ext uri="{FF2B5EF4-FFF2-40B4-BE49-F238E27FC236}">
                <a16:creationId xmlns:a16="http://schemas.microsoft.com/office/drawing/2014/main" id="{80AD929B-B4C7-1D57-F97D-E4B234FFA704}"/>
              </a:ext>
            </a:extLst>
          </p:cNvPr>
          <p:cNvSpPr txBox="1"/>
          <p:nvPr/>
        </p:nvSpPr>
        <p:spPr>
          <a:xfrm>
            <a:off x="7721601" y="5094514"/>
            <a:ext cx="4034970" cy="1477328"/>
          </a:xfrm>
          <a:prstGeom prst="rect">
            <a:avLst/>
          </a:prstGeom>
          <a:noFill/>
        </p:spPr>
        <p:txBody>
          <a:bodyPr wrap="square" rtlCol="0">
            <a:spAutoFit/>
          </a:bodyPr>
          <a:lstStyle/>
          <a:p>
            <a:pPr algn="ctr"/>
            <a:r>
              <a:rPr lang="en-US" b="1">
                <a:solidFill>
                  <a:schemeClr val="bg1"/>
                </a:solidFill>
              </a:rPr>
              <a:t>A ~35 minute haunted house experience divided into </a:t>
            </a:r>
            <a:r>
              <a:rPr lang="en-US" b="1" u="sng">
                <a:solidFill>
                  <a:schemeClr val="bg1"/>
                </a:solidFill>
              </a:rPr>
              <a:t>four</a:t>
            </a:r>
            <a:r>
              <a:rPr lang="en-US" b="1">
                <a:solidFill>
                  <a:schemeClr val="bg1"/>
                </a:solidFill>
              </a:rPr>
              <a:t> distinctly-themed sections featuring dozens of actors on a pre-determined course filled with traps, fences, props, mazes, etc.</a:t>
            </a:r>
          </a:p>
        </p:txBody>
      </p:sp>
      <p:sp>
        <p:nvSpPr>
          <p:cNvPr id="4" name="Rectangle 3">
            <a:extLst>
              <a:ext uri="{FF2B5EF4-FFF2-40B4-BE49-F238E27FC236}">
                <a16:creationId xmlns:a16="http://schemas.microsoft.com/office/drawing/2014/main" id="{A437B161-0E2F-4C9E-0816-81B6B56380C4}"/>
              </a:ext>
            </a:extLst>
          </p:cNvPr>
          <p:cNvSpPr/>
          <p:nvPr/>
        </p:nvSpPr>
        <p:spPr>
          <a:xfrm>
            <a:off x="5740808" y="1068473"/>
            <a:ext cx="1509485" cy="687756"/>
          </a:xfrm>
          <a:prstGeom prst="rect">
            <a:avLst/>
          </a:prstGeom>
          <a:solidFill>
            <a:srgbClr val="FF0000">
              <a:alpha val="50196"/>
            </a:srgb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RENAMED</a:t>
            </a:r>
          </a:p>
        </p:txBody>
      </p:sp>
      <p:sp>
        <p:nvSpPr>
          <p:cNvPr id="5" name="Rectangle 4">
            <a:extLst>
              <a:ext uri="{FF2B5EF4-FFF2-40B4-BE49-F238E27FC236}">
                <a16:creationId xmlns:a16="http://schemas.microsoft.com/office/drawing/2014/main" id="{E2502997-6D75-6FAA-7355-EFD4BA94137B}"/>
              </a:ext>
            </a:extLst>
          </p:cNvPr>
          <p:cNvSpPr/>
          <p:nvPr/>
        </p:nvSpPr>
        <p:spPr>
          <a:xfrm>
            <a:off x="7605893" y="1961101"/>
            <a:ext cx="1509485" cy="687756"/>
          </a:xfrm>
          <a:prstGeom prst="rect">
            <a:avLst/>
          </a:prstGeom>
          <a:solidFill>
            <a:srgbClr val="FF0000">
              <a:alpha val="50196"/>
            </a:srgb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REMOVED</a:t>
            </a:r>
          </a:p>
        </p:txBody>
      </p:sp>
      <p:sp>
        <p:nvSpPr>
          <p:cNvPr id="6" name="Rectangle 5">
            <a:extLst>
              <a:ext uri="{FF2B5EF4-FFF2-40B4-BE49-F238E27FC236}">
                <a16:creationId xmlns:a16="http://schemas.microsoft.com/office/drawing/2014/main" id="{A0A668DD-53C9-72DF-3BC7-5B6D1ECED658}"/>
              </a:ext>
            </a:extLst>
          </p:cNvPr>
          <p:cNvSpPr/>
          <p:nvPr/>
        </p:nvSpPr>
        <p:spPr>
          <a:xfrm>
            <a:off x="7946978" y="2792044"/>
            <a:ext cx="1509485" cy="687756"/>
          </a:xfrm>
          <a:prstGeom prst="rect">
            <a:avLst/>
          </a:prstGeom>
          <a:solidFill>
            <a:srgbClr val="FF0000">
              <a:alpha val="50196"/>
            </a:srgb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REMOVED</a:t>
            </a:r>
          </a:p>
        </p:txBody>
      </p:sp>
    </p:spTree>
    <p:extLst>
      <p:ext uri="{BB962C8B-B14F-4D97-AF65-F5344CB8AC3E}">
        <p14:creationId xmlns:p14="http://schemas.microsoft.com/office/powerpoint/2010/main" val="38171403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C831F-B818-E479-15D7-8F89928298DC}"/>
              </a:ext>
            </a:extLst>
          </p:cNvPr>
          <p:cNvSpPr>
            <a:spLocks noGrp="1"/>
          </p:cNvSpPr>
          <p:nvPr>
            <p:ph type="title"/>
          </p:nvPr>
        </p:nvSpPr>
        <p:spPr>
          <a:xfrm>
            <a:off x="604684" y="238125"/>
            <a:ext cx="6400800" cy="1325563"/>
          </a:xfrm>
        </p:spPr>
        <p:txBody>
          <a:bodyPr/>
          <a:lstStyle/>
          <a:p>
            <a:pPr algn="ctr"/>
            <a:r>
              <a:rPr lang="en-US" b="1" dirty="0"/>
              <a:t>Data Collected</a:t>
            </a:r>
          </a:p>
        </p:txBody>
      </p:sp>
      <p:pic>
        <p:nvPicPr>
          <p:cNvPr id="3" name="Google Shape;192;p29" descr="A sign on the side of a building&#10;&#10;Description automatically generated"/>
          <p:cNvPicPr preferRelativeResize="0"/>
          <p:nvPr/>
        </p:nvPicPr>
        <p:blipFill rotWithShape="1">
          <a:blip r:embed="rId2">
            <a:alphaModFix/>
          </a:blip>
          <a:srcRect l="33199" r="15990"/>
          <a:stretch/>
        </p:blipFill>
        <p:spPr>
          <a:xfrm>
            <a:off x="7519732" y="-38635"/>
            <a:ext cx="4672268" cy="6896635"/>
          </a:xfrm>
          <a:prstGeom prst="rect">
            <a:avLst/>
          </a:prstGeom>
          <a:noFill/>
          <a:ln>
            <a:noFill/>
          </a:ln>
        </p:spPr>
      </p:pic>
      <p:pic>
        <p:nvPicPr>
          <p:cNvPr id="5" name="Graphic 4" descr="Heart with pulse with solid fill">
            <a:extLst>
              <a:ext uri="{FF2B5EF4-FFF2-40B4-BE49-F238E27FC236}">
                <a16:creationId xmlns:a16="http://schemas.microsoft.com/office/drawing/2014/main" id="{69D4532C-17D1-C5F1-98DD-DCBC67FC13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1629" y="1480457"/>
            <a:ext cx="914400" cy="914400"/>
          </a:xfrm>
          <a:prstGeom prst="rect">
            <a:avLst/>
          </a:prstGeom>
        </p:spPr>
      </p:pic>
      <p:pic>
        <p:nvPicPr>
          <p:cNvPr id="6" name="Graphic 5" descr="Laptop with solid fill">
            <a:extLst>
              <a:ext uri="{FF2B5EF4-FFF2-40B4-BE49-F238E27FC236}">
                <a16:creationId xmlns:a16="http://schemas.microsoft.com/office/drawing/2014/main" id="{1CA7EB33-D60A-4AB1-5E7E-07200D8BD5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1629" y="2601913"/>
            <a:ext cx="914400" cy="914400"/>
          </a:xfrm>
          <a:prstGeom prst="rect">
            <a:avLst/>
          </a:prstGeom>
        </p:spPr>
      </p:pic>
      <p:pic>
        <p:nvPicPr>
          <p:cNvPr id="7" name="Graphic 6" descr="Brain in head with solid fill">
            <a:extLst>
              <a:ext uri="{FF2B5EF4-FFF2-40B4-BE49-F238E27FC236}">
                <a16:creationId xmlns:a16="http://schemas.microsoft.com/office/drawing/2014/main" id="{8AFEA6D4-8BFD-B136-D4D5-E3EF4A36BD9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0619" y="5272943"/>
            <a:ext cx="914400" cy="914400"/>
          </a:xfrm>
          <a:prstGeom prst="rect">
            <a:avLst/>
          </a:prstGeom>
        </p:spPr>
      </p:pic>
      <p:pic>
        <p:nvPicPr>
          <p:cNvPr id="8" name="Graphic 7" descr="Drawing Figure with solid fill">
            <a:extLst>
              <a:ext uri="{FF2B5EF4-FFF2-40B4-BE49-F238E27FC236}">
                <a16:creationId xmlns:a16="http://schemas.microsoft.com/office/drawing/2014/main" id="{ED1B6FC8-D7CC-8A58-76E8-9D499A5064A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1175" y="3892550"/>
            <a:ext cx="914400" cy="914400"/>
          </a:xfrm>
          <a:prstGeom prst="rect">
            <a:avLst/>
          </a:prstGeom>
        </p:spPr>
      </p:pic>
      <p:sp>
        <p:nvSpPr>
          <p:cNvPr id="9" name="TextBox 8">
            <a:extLst>
              <a:ext uri="{FF2B5EF4-FFF2-40B4-BE49-F238E27FC236}">
                <a16:creationId xmlns:a16="http://schemas.microsoft.com/office/drawing/2014/main" id="{F6032ACC-0634-C7E3-DEF1-7DBFEF411E2F}"/>
              </a:ext>
            </a:extLst>
          </p:cNvPr>
          <p:cNvSpPr txBox="1"/>
          <p:nvPr/>
        </p:nvSpPr>
        <p:spPr>
          <a:xfrm>
            <a:off x="1841500" y="1706562"/>
            <a:ext cx="39338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Physiology</a:t>
            </a:r>
            <a:endParaRPr lang="en-US" sz="2000" dirty="0">
              <a:ea typeface="Calibri" panose="020F0502020204030204"/>
              <a:cs typeface="Calibri" panose="020F0502020204030204"/>
            </a:endParaRPr>
          </a:p>
        </p:txBody>
      </p:sp>
      <p:sp>
        <p:nvSpPr>
          <p:cNvPr id="10" name="TextBox 9">
            <a:extLst>
              <a:ext uri="{FF2B5EF4-FFF2-40B4-BE49-F238E27FC236}">
                <a16:creationId xmlns:a16="http://schemas.microsoft.com/office/drawing/2014/main" id="{C33CAEF5-1AFB-476B-8A5A-CBAA287CBFDF}"/>
              </a:ext>
            </a:extLst>
          </p:cNvPr>
          <p:cNvSpPr txBox="1"/>
          <p:nvPr/>
        </p:nvSpPr>
        <p:spPr>
          <a:xfrm>
            <a:off x="1841500" y="2825750"/>
            <a:ext cx="48387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Self-Report</a:t>
            </a:r>
            <a:endParaRPr lang="en-US" sz="2000" dirty="0">
              <a:ea typeface="Calibri" panose="020F0502020204030204"/>
              <a:cs typeface="Calibri" panose="020F0502020204030204"/>
            </a:endParaRPr>
          </a:p>
        </p:txBody>
      </p:sp>
      <p:sp>
        <p:nvSpPr>
          <p:cNvPr id="11" name="TextBox 10">
            <a:extLst>
              <a:ext uri="{FF2B5EF4-FFF2-40B4-BE49-F238E27FC236}">
                <a16:creationId xmlns:a16="http://schemas.microsoft.com/office/drawing/2014/main" id="{29C92F3E-A85D-29A7-0157-1A8CCCBD47C4}"/>
              </a:ext>
            </a:extLst>
          </p:cNvPr>
          <p:cNvSpPr txBox="1"/>
          <p:nvPr/>
        </p:nvSpPr>
        <p:spPr>
          <a:xfrm>
            <a:off x="1841500" y="4119562"/>
            <a:ext cx="39338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Behavior</a:t>
            </a:r>
            <a:endParaRPr lang="en-US" sz="2000" dirty="0">
              <a:ea typeface="Calibri" panose="020F0502020204030204"/>
              <a:cs typeface="Calibri" panose="020F0502020204030204"/>
            </a:endParaRPr>
          </a:p>
        </p:txBody>
      </p:sp>
      <p:sp>
        <p:nvSpPr>
          <p:cNvPr id="12" name="TextBox 11">
            <a:extLst>
              <a:ext uri="{FF2B5EF4-FFF2-40B4-BE49-F238E27FC236}">
                <a16:creationId xmlns:a16="http://schemas.microsoft.com/office/drawing/2014/main" id="{B58915D6-E570-6EEC-95D5-CFC7834508EB}"/>
              </a:ext>
            </a:extLst>
          </p:cNvPr>
          <p:cNvSpPr txBox="1"/>
          <p:nvPr/>
        </p:nvSpPr>
        <p:spPr>
          <a:xfrm>
            <a:off x="1841500" y="5500687"/>
            <a:ext cx="39338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fMRI imaging</a:t>
            </a:r>
            <a:endParaRPr lang="en-US" sz="2000" dirty="0">
              <a:ea typeface="Calibri" panose="020F0502020204030204"/>
              <a:cs typeface="Calibri" panose="020F0502020204030204"/>
            </a:endParaRPr>
          </a:p>
        </p:txBody>
      </p:sp>
    </p:spTree>
    <p:extLst>
      <p:ext uri="{BB962C8B-B14F-4D97-AF65-F5344CB8AC3E}">
        <p14:creationId xmlns:p14="http://schemas.microsoft.com/office/powerpoint/2010/main" val="3399404208"/>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FAC56-7470-9269-9A49-80009169FCE1}"/>
              </a:ext>
            </a:extLst>
          </p:cNvPr>
          <p:cNvSpPr>
            <a:spLocks noGrp="1"/>
          </p:cNvSpPr>
          <p:nvPr>
            <p:ph type="title"/>
          </p:nvPr>
        </p:nvSpPr>
        <p:spPr>
          <a:xfrm>
            <a:off x="887024" y="1310174"/>
            <a:ext cx="3274318" cy="4237653"/>
          </a:xfrm>
        </p:spPr>
        <p:txBody>
          <a:bodyPr vert="horz" lIns="91440" tIns="45720" rIns="91440" bIns="45720" rtlCol="0" anchor="ctr">
            <a:normAutofit/>
          </a:bodyPr>
          <a:lstStyle/>
          <a:p>
            <a:r>
              <a:rPr lang="en-US" sz="3200" b="1" kern="1200" dirty="0">
                <a:solidFill>
                  <a:schemeClr val="tx2"/>
                </a:solidFill>
                <a:latin typeface="+mj-lt"/>
                <a:ea typeface="+mj-ea"/>
                <a:cs typeface="+mj-cs"/>
              </a:rPr>
              <a:t>How am I conceptualizing threat in this context?</a:t>
            </a:r>
          </a:p>
        </p:txBody>
      </p:sp>
      <p:graphicFrame>
        <p:nvGraphicFramePr>
          <p:cNvPr id="8" name="TextBox 2">
            <a:extLst>
              <a:ext uri="{FF2B5EF4-FFF2-40B4-BE49-F238E27FC236}">
                <a16:creationId xmlns:a16="http://schemas.microsoft.com/office/drawing/2014/main" id="{013FC805-0C7C-F2B7-4A1E-8E7E78C130F1}"/>
              </a:ext>
            </a:extLst>
          </p:cNvPr>
          <p:cNvGraphicFramePr/>
          <p:nvPr>
            <p:extLst>
              <p:ext uri="{D42A27DB-BD31-4B8C-83A1-F6EECF244321}">
                <p14:modId xmlns:p14="http://schemas.microsoft.com/office/powerpoint/2010/main" val="2626560767"/>
              </p:ext>
            </p:extLst>
          </p:nvPr>
        </p:nvGraphicFramePr>
        <p:xfrm>
          <a:off x="5338564" y="593452"/>
          <a:ext cx="6136348" cy="56649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468068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C831F-B818-E479-15D7-8F89928298DC}"/>
              </a:ext>
            </a:extLst>
          </p:cNvPr>
          <p:cNvSpPr>
            <a:spLocks noGrp="1"/>
          </p:cNvSpPr>
          <p:nvPr>
            <p:ph type="title"/>
          </p:nvPr>
        </p:nvSpPr>
        <p:spPr>
          <a:xfrm>
            <a:off x="604684" y="238125"/>
            <a:ext cx="6400800" cy="1325563"/>
          </a:xfrm>
        </p:spPr>
        <p:txBody>
          <a:bodyPr/>
          <a:lstStyle/>
          <a:p>
            <a:pPr algn="ctr"/>
            <a:r>
              <a:rPr lang="en-US" b="1" dirty="0"/>
              <a:t>Data Collected</a:t>
            </a:r>
          </a:p>
        </p:txBody>
      </p:sp>
      <p:pic>
        <p:nvPicPr>
          <p:cNvPr id="3" name="Google Shape;192;p29" descr="A sign on the side of a building&#10;&#10;Description automatically generated"/>
          <p:cNvPicPr preferRelativeResize="0"/>
          <p:nvPr/>
        </p:nvPicPr>
        <p:blipFill rotWithShape="1">
          <a:blip r:embed="rId2">
            <a:alphaModFix/>
          </a:blip>
          <a:srcRect l="33199" r="15990"/>
          <a:stretch/>
        </p:blipFill>
        <p:spPr>
          <a:xfrm>
            <a:off x="7519732" y="-38635"/>
            <a:ext cx="4672268" cy="6896635"/>
          </a:xfrm>
          <a:prstGeom prst="rect">
            <a:avLst/>
          </a:prstGeom>
          <a:noFill/>
          <a:ln>
            <a:noFill/>
          </a:ln>
        </p:spPr>
      </p:pic>
      <p:pic>
        <p:nvPicPr>
          <p:cNvPr id="5" name="Graphic 4" descr="Heart with pulse with solid fill">
            <a:extLst>
              <a:ext uri="{FF2B5EF4-FFF2-40B4-BE49-F238E27FC236}">
                <a16:creationId xmlns:a16="http://schemas.microsoft.com/office/drawing/2014/main" id="{69D4532C-17D1-C5F1-98DD-DCBC67FC13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1629" y="1480457"/>
            <a:ext cx="914400" cy="914400"/>
          </a:xfrm>
          <a:prstGeom prst="rect">
            <a:avLst/>
          </a:prstGeom>
        </p:spPr>
      </p:pic>
      <p:pic>
        <p:nvPicPr>
          <p:cNvPr id="6" name="Graphic 5" descr="Laptop with solid fill">
            <a:extLst>
              <a:ext uri="{FF2B5EF4-FFF2-40B4-BE49-F238E27FC236}">
                <a16:creationId xmlns:a16="http://schemas.microsoft.com/office/drawing/2014/main" id="{1CA7EB33-D60A-4AB1-5E7E-07200D8BD5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1629" y="2601913"/>
            <a:ext cx="914400" cy="914400"/>
          </a:xfrm>
          <a:prstGeom prst="rect">
            <a:avLst/>
          </a:prstGeom>
        </p:spPr>
      </p:pic>
      <p:pic>
        <p:nvPicPr>
          <p:cNvPr id="8" name="Graphic 7" descr="Drawing Figure with solid fill">
            <a:extLst>
              <a:ext uri="{FF2B5EF4-FFF2-40B4-BE49-F238E27FC236}">
                <a16:creationId xmlns:a16="http://schemas.microsoft.com/office/drawing/2014/main" id="{ED1B6FC8-D7CC-8A58-76E8-9D499A5064A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1175" y="3892550"/>
            <a:ext cx="914400" cy="914400"/>
          </a:xfrm>
          <a:prstGeom prst="rect">
            <a:avLst/>
          </a:prstGeom>
        </p:spPr>
      </p:pic>
      <p:sp>
        <p:nvSpPr>
          <p:cNvPr id="9" name="TextBox 8">
            <a:extLst>
              <a:ext uri="{FF2B5EF4-FFF2-40B4-BE49-F238E27FC236}">
                <a16:creationId xmlns:a16="http://schemas.microsoft.com/office/drawing/2014/main" id="{F6032ACC-0634-C7E3-DEF1-7DBFEF411E2F}"/>
              </a:ext>
            </a:extLst>
          </p:cNvPr>
          <p:cNvSpPr txBox="1"/>
          <p:nvPr/>
        </p:nvSpPr>
        <p:spPr>
          <a:xfrm>
            <a:off x="1841500" y="1706562"/>
            <a:ext cx="39338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Physiology</a:t>
            </a:r>
            <a:endParaRPr lang="en-US" sz="2000" dirty="0">
              <a:ea typeface="Calibri" panose="020F0502020204030204"/>
              <a:cs typeface="Calibri" panose="020F0502020204030204"/>
            </a:endParaRPr>
          </a:p>
        </p:txBody>
      </p:sp>
      <p:sp>
        <p:nvSpPr>
          <p:cNvPr id="10" name="TextBox 9">
            <a:extLst>
              <a:ext uri="{FF2B5EF4-FFF2-40B4-BE49-F238E27FC236}">
                <a16:creationId xmlns:a16="http://schemas.microsoft.com/office/drawing/2014/main" id="{C33CAEF5-1AFB-476B-8A5A-CBAA287CBFDF}"/>
              </a:ext>
            </a:extLst>
          </p:cNvPr>
          <p:cNvSpPr txBox="1"/>
          <p:nvPr/>
        </p:nvSpPr>
        <p:spPr>
          <a:xfrm>
            <a:off x="1841500" y="2825750"/>
            <a:ext cx="48387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Self-Report</a:t>
            </a:r>
            <a:endParaRPr lang="en-US" sz="2000" dirty="0">
              <a:ea typeface="Calibri" panose="020F0502020204030204"/>
              <a:cs typeface="Calibri" panose="020F0502020204030204"/>
            </a:endParaRPr>
          </a:p>
        </p:txBody>
      </p:sp>
      <p:sp>
        <p:nvSpPr>
          <p:cNvPr id="11" name="TextBox 10">
            <a:extLst>
              <a:ext uri="{FF2B5EF4-FFF2-40B4-BE49-F238E27FC236}">
                <a16:creationId xmlns:a16="http://schemas.microsoft.com/office/drawing/2014/main" id="{29C92F3E-A85D-29A7-0157-1A8CCCBD47C4}"/>
              </a:ext>
            </a:extLst>
          </p:cNvPr>
          <p:cNvSpPr txBox="1"/>
          <p:nvPr/>
        </p:nvSpPr>
        <p:spPr>
          <a:xfrm>
            <a:off x="1841500" y="4119562"/>
            <a:ext cx="39338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Behavior</a:t>
            </a:r>
            <a:endParaRPr lang="en-US" sz="2000" dirty="0">
              <a:ea typeface="Calibri" panose="020F0502020204030204"/>
              <a:cs typeface="Calibri" panose="020F0502020204030204"/>
            </a:endParaRPr>
          </a:p>
        </p:txBody>
      </p:sp>
    </p:spTree>
    <p:extLst>
      <p:ext uri="{BB962C8B-B14F-4D97-AF65-F5344CB8AC3E}">
        <p14:creationId xmlns:p14="http://schemas.microsoft.com/office/powerpoint/2010/main" val="903111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0">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C831F-B818-E479-15D7-8F89928298DC}"/>
              </a:ext>
            </a:extLst>
          </p:cNvPr>
          <p:cNvSpPr>
            <a:spLocks noGrp="1"/>
          </p:cNvSpPr>
          <p:nvPr>
            <p:ph type="title"/>
          </p:nvPr>
        </p:nvSpPr>
        <p:spPr>
          <a:xfrm>
            <a:off x="247203" y="238125"/>
            <a:ext cx="7068725" cy="2492375"/>
          </a:xfrm>
        </p:spPr>
        <p:txBody>
          <a:bodyPr>
            <a:normAutofit fontScale="90000"/>
          </a:bodyPr>
          <a:lstStyle/>
          <a:p>
            <a:pPr algn="ctr"/>
            <a:r>
              <a:rPr lang="en-US" b="1" dirty="0"/>
              <a:t>Some of these questions were not originally conceptualized through a threat framework specifically</a:t>
            </a:r>
          </a:p>
        </p:txBody>
      </p:sp>
      <p:pic>
        <p:nvPicPr>
          <p:cNvPr id="3" name="Google Shape;192;p29" descr="A sign on the side of a building&#10;&#10;Description automatically generated"/>
          <p:cNvPicPr preferRelativeResize="0"/>
          <p:nvPr/>
        </p:nvPicPr>
        <p:blipFill rotWithShape="1">
          <a:blip r:embed="rId2">
            <a:alphaModFix/>
          </a:blip>
          <a:srcRect l="33199" r="15990"/>
          <a:stretch/>
        </p:blipFill>
        <p:spPr>
          <a:xfrm>
            <a:off x="7519732" y="-38635"/>
            <a:ext cx="4672268" cy="6896635"/>
          </a:xfrm>
          <a:prstGeom prst="rect">
            <a:avLst/>
          </a:prstGeom>
          <a:noFill/>
          <a:ln>
            <a:noFill/>
          </a:ln>
        </p:spPr>
      </p:pic>
      <p:pic>
        <p:nvPicPr>
          <p:cNvPr id="4" name="Picture 3" descr="A wooden block in a hole in a wood surface&#10;&#10;Description automatically generated">
            <a:extLst>
              <a:ext uri="{FF2B5EF4-FFF2-40B4-BE49-F238E27FC236}">
                <a16:creationId xmlns:a16="http://schemas.microsoft.com/office/drawing/2014/main" id="{93E556E0-EBBB-238C-B89B-6A382EE794E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469437" y="2974152"/>
            <a:ext cx="4671718" cy="3506140"/>
          </a:xfrm>
          <a:prstGeom prst="rect">
            <a:avLst/>
          </a:prstGeom>
        </p:spPr>
      </p:pic>
    </p:spTree>
    <p:extLst>
      <p:ext uri="{BB962C8B-B14F-4D97-AF65-F5344CB8AC3E}">
        <p14:creationId xmlns:p14="http://schemas.microsoft.com/office/powerpoint/2010/main" val="1283377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0">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2EEDFF-8807-C7D5-AAEE-4B42B36C632C}"/>
              </a:ext>
            </a:extLst>
          </p:cNvPr>
          <p:cNvSpPr txBox="1"/>
          <p:nvPr/>
        </p:nvSpPr>
        <p:spPr>
          <a:xfrm>
            <a:off x="2493571" y="406065"/>
            <a:ext cx="7204857" cy="584775"/>
          </a:xfrm>
          <a:prstGeom prst="rect">
            <a:avLst/>
          </a:prstGeom>
          <a:noFill/>
        </p:spPr>
        <p:txBody>
          <a:bodyPr wrap="none" rtlCol="0">
            <a:spAutoFit/>
          </a:bodyPr>
          <a:lstStyle/>
          <a:p>
            <a:pPr algn="ctr"/>
            <a:r>
              <a:rPr lang="en-US" sz="3200" b="1"/>
              <a:t>What did this project teach us happens …</a:t>
            </a:r>
          </a:p>
        </p:txBody>
      </p:sp>
      <p:sp>
        <p:nvSpPr>
          <p:cNvPr id="3" name="TextBox 2">
            <a:extLst>
              <a:ext uri="{FF2B5EF4-FFF2-40B4-BE49-F238E27FC236}">
                <a16:creationId xmlns:a16="http://schemas.microsoft.com/office/drawing/2014/main" id="{DAC52892-E71D-8D03-C7D5-6B63993C3BF2}"/>
              </a:ext>
            </a:extLst>
          </p:cNvPr>
          <p:cNvSpPr txBox="1"/>
          <p:nvPr/>
        </p:nvSpPr>
        <p:spPr>
          <a:xfrm>
            <a:off x="1597020" y="1387065"/>
            <a:ext cx="2630464" cy="584775"/>
          </a:xfrm>
          <a:prstGeom prst="rect">
            <a:avLst/>
          </a:prstGeom>
          <a:noFill/>
        </p:spPr>
        <p:txBody>
          <a:bodyPr wrap="none" rtlCol="0">
            <a:spAutoFit/>
          </a:bodyPr>
          <a:lstStyle/>
          <a:p>
            <a:pPr algn="ctr"/>
            <a:r>
              <a:rPr lang="en-US" sz="3200"/>
              <a:t>During threats</a:t>
            </a:r>
          </a:p>
        </p:txBody>
      </p:sp>
      <p:sp>
        <p:nvSpPr>
          <p:cNvPr id="4" name="TextBox 3">
            <a:extLst>
              <a:ext uri="{FF2B5EF4-FFF2-40B4-BE49-F238E27FC236}">
                <a16:creationId xmlns:a16="http://schemas.microsoft.com/office/drawing/2014/main" id="{CF939DF0-C6B8-C546-CB61-6D6324755F2E}"/>
              </a:ext>
            </a:extLst>
          </p:cNvPr>
          <p:cNvSpPr txBox="1"/>
          <p:nvPr/>
        </p:nvSpPr>
        <p:spPr>
          <a:xfrm>
            <a:off x="8070693" y="1380759"/>
            <a:ext cx="2360967" cy="584775"/>
          </a:xfrm>
          <a:prstGeom prst="rect">
            <a:avLst/>
          </a:prstGeom>
          <a:noFill/>
        </p:spPr>
        <p:txBody>
          <a:bodyPr wrap="none" rtlCol="0">
            <a:spAutoFit/>
          </a:bodyPr>
          <a:lstStyle/>
          <a:p>
            <a:r>
              <a:rPr lang="en-US" sz="3200" b="1">
                <a:solidFill>
                  <a:srgbClr val="7030A0"/>
                </a:solidFill>
              </a:rPr>
              <a:t>After threats</a:t>
            </a:r>
          </a:p>
        </p:txBody>
      </p:sp>
      <p:pic>
        <p:nvPicPr>
          <p:cNvPr id="8" name="Picture 7" descr="A person sitting on a couch with a blanket&#10;&#10;Description automatically generated">
            <a:extLst>
              <a:ext uri="{FF2B5EF4-FFF2-40B4-BE49-F238E27FC236}">
                <a16:creationId xmlns:a16="http://schemas.microsoft.com/office/drawing/2014/main" id="{08179840-8317-9D41-7DA9-4C715D5374C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750" b="97375" l="7429" r="99357">
                        <a14:foregroundMark x1="13214" y1="83625" x2="56714" y2="95750"/>
                        <a14:foregroundMark x1="56714" y1="95750" x2="41643" y2="87500"/>
                        <a14:foregroundMark x1="41643" y1="87500" x2="38714" y2="81875"/>
                        <a14:foregroundMark x1="38714" y1="81875" x2="41071" y2="65750"/>
                        <a14:foregroundMark x1="41071" y1="65750" x2="46929" y2="54750"/>
                        <a14:foregroundMark x1="46929" y1="54750" x2="69000" y2="49000"/>
                        <a14:foregroundMark x1="69000" y1="49000" x2="69714" y2="40750"/>
                        <a14:foregroundMark x1="69714" y1="40750" x2="72429" y2="30875"/>
                        <a14:foregroundMark x1="72429" y1="30875" x2="73500" y2="18375"/>
                        <a14:foregroundMark x1="73500" y1="18375" x2="76929" y2="13250"/>
                        <a14:foregroundMark x1="76929" y1="13250" x2="82357" y2="12375"/>
                        <a14:foregroundMark x1="82357" y1="12375" x2="85786" y2="6375"/>
                        <a14:foregroundMark x1="85786" y1="6375" x2="90929" y2="5250"/>
                        <a14:foregroundMark x1="90929" y1="5250" x2="88714" y2="16000"/>
                        <a14:foregroundMark x1="88714" y1="16000" x2="89643" y2="31250"/>
                        <a14:foregroundMark x1="89643" y1="31250" x2="87286" y2="43875"/>
                        <a14:foregroundMark x1="87286" y1="43875" x2="92357" y2="46375"/>
                        <a14:foregroundMark x1="92348" y1="46360" x2="96071" y2="52500"/>
                        <a14:foregroundMark x1="92357" y1="46375" x2="92342" y2="46351"/>
                        <a14:foregroundMark x1="96071" y1="52500" x2="98429" y2="77750"/>
                        <a14:foregroundMark x1="98429" y1="77750" x2="98071" y2="89625"/>
                        <a14:foregroundMark x1="98071" y1="89625" x2="86214" y2="97875"/>
                        <a14:foregroundMark x1="86214" y1="97875" x2="10286" y2="96125"/>
                        <a14:foregroundMark x1="10286" y1="96125" x2="7429" y2="88500"/>
                        <a14:foregroundMark x1="7429" y1="88500" x2="13571" y2="81625"/>
                        <a14:foregroundMark x1="13571" y1="81625" x2="31214" y2="85750"/>
                        <a14:foregroundMark x1="31214" y1="85750" x2="36714" y2="85125"/>
                        <a14:foregroundMark x1="36714" y1="85125" x2="40786" y2="62375"/>
                        <a14:foregroundMark x1="40786" y1="62375" x2="44929" y2="54250"/>
                        <a14:foregroundMark x1="44929" y1="54250" x2="58000" y2="47625"/>
                        <a14:foregroundMark x1="58000" y1="47625" x2="61143" y2="47125"/>
                        <a14:foregroundMark x1="63214" y1="60375" x2="88143" y2="73875"/>
                        <a14:foregroundMark x1="88143" y1="73875" x2="96000" y2="67750"/>
                        <a14:foregroundMark x1="96000" y1="67750" x2="96357" y2="56375"/>
                        <a14:foregroundMark x1="96357" y1="56375" x2="93714" y2="53000"/>
                        <a14:foregroundMark x1="89500" y1="5375" x2="89571" y2="2750"/>
                        <a14:foregroundMark x1="94071" y1="54750" x2="98429" y2="61750"/>
                        <a14:foregroundMark x1="98429" y1="61750" x2="99571" y2="80625"/>
                        <a14:foregroundMark x1="99571" y1="80625" x2="96643" y2="98000"/>
                        <a14:foregroundMark x1="96643" y1="98000" x2="82786" y2="94500"/>
                        <a14:foregroundMark x1="82786" y1="94500" x2="71929" y2="74500"/>
                        <a14:foregroundMark x1="71929" y1="74500" x2="56286" y2="95500"/>
                        <a14:foregroundMark x1="56286" y1="95500" x2="10429" y2="97000"/>
                        <a14:foregroundMark x1="10429" y1="97000" x2="9929" y2="88500"/>
                        <a14:foregroundMark x1="9929" y1="88500" x2="42857" y2="97250"/>
                        <a14:foregroundMark x1="42857" y1="97250" x2="64286" y2="95125"/>
                        <a14:foregroundMark x1="64286" y1="95125" x2="70429" y2="85750"/>
                        <a14:foregroundMark x1="70429" y1="85750" x2="72714" y2="63250"/>
                        <a14:foregroundMark x1="95000" y1="84625" x2="99071" y2="95000"/>
                        <a14:foregroundMark x1="99071" y1="95000" x2="99357" y2="97375"/>
                        <a14:foregroundMark x1="73714" y1="52750" x2="63429" y2="59125"/>
                        <a14:foregroundMark x1="63429" y1="59125" x2="48786" y2="82250"/>
                        <a14:foregroundMark x1="48786" y1="82250" x2="47286" y2="70750"/>
                        <a14:foregroundMark x1="47286" y1="70750" x2="52143" y2="62375"/>
                        <a14:foregroundMark x1="52143" y1="62375" x2="58571" y2="57750"/>
                        <a14:foregroundMark x1="58571" y1="57750" x2="61929" y2="51875"/>
                        <a14:foregroundMark x1="61929" y1="51875" x2="62429" y2="46625"/>
                        <a14:foregroundMark x1="11571" y1="22000" x2="12286" y2="78250"/>
                        <a14:foregroundMark x1="10929" y1="19750" x2="11929" y2="20375"/>
                        <a14:foregroundMark x1="10286" y1="18875" x2="10286" y2="18875"/>
                        <a14:foregroundMark x1="53071" y1="19750" x2="31429" y2="81375"/>
                        <a14:foregroundMark x1="54214" y1="19750" x2="53214" y2="43750"/>
                        <a14:foregroundMark x1="61786" y1="44250" x2="61786" y2="44250"/>
                        <a14:backgroundMark x1="98071" y1="4750" x2="98857" y2="14500"/>
                        <a14:backgroundMark x1="98857" y1="14500" x2="95429" y2="39875"/>
                        <a14:backgroundMark x1="95429" y1="39875" x2="98500" y2="47500"/>
                        <a14:backgroundMark x1="98500" y1="47500" x2="92714" y2="44375"/>
                        <a14:backgroundMark x1="92714" y1="44375" x2="93214" y2="25625"/>
                        <a14:backgroundMark x1="93214" y1="25625" x2="98000" y2="16750"/>
                        <a14:backgroundMark x1="98000" y1="16750" x2="95429" y2="5750"/>
                        <a14:backgroundMark x1="95429" y1="5750" x2="93929" y2="3125"/>
                        <a14:backgroundMark x1="87143" y1="1125" x2="87143" y2="1125"/>
                        <a14:backgroundMark x1="88214" y1="875" x2="88214" y2="87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35429" y="3316514"/>
            <a:ext cx="6197600" cy="3541486"/>
          </a:xfrm>
          <a:prstGeom prst="rect">
            <a:avLst/>
          </a:prstGeom>
        </p:spPr>
      </p:pic>
      <p:sp>
        <p:nvSpPr>
          <p:cNvPr id="9" name="TextBox 8">
            <a:extLst>
              <a:ext uri="{FF2B5EF4-FFF2-40B4-BE49-F238E27FC236}">
                <a16:creationId xmlns:a16="http://schemas.microsoft.com/office/drawing/2014/main" id="{2016CC84-2217-EDF4-3B9B-6871D5E73D68}"/>
              </a:ext>
            </a:extLst>
          </p:cNvPr>
          <p:cNvSpPr txBox="1"/>
          <p:nvPr/>
        </p:nvSpPr>
        <p:spPr>
          <a:xfrm>
            <a:off x="771395" y="1978418"/>
            <a:ext cx="4281714" cy="646331"/>
          </a:xfrm>
          <a:prstGeom prst="rect">
            <a:avLst/>
          </a:prstGeom>
          <a:noFill/>
        </p:spPr>
        <p:txBody>
          <a:bodyPr wrap="square" rtlCol="0">
            <a:spAutoFit/>
          </a:bodyPr>
          <a:lstStyle/>
          <a:p>
            <a:pPr algn="ctr"/>
            <a:r>
              <a:rPr lang="en-US" b="1"/>
              <a:t>Emotion regulation</a:t>
            </a:r>
            <a:r>
              <a:rPr lang="en-US"/>
              <a:t> is complex and colored by environmental affordances</a:t>
            </a:r>
          </a:p>
        </p:txBody>
      </p:sp>
      <p:sp>
        <p:nvSpPr>
          <p:cNvPr id="10" name="TextBox 9">
            <a:extLst>
              <a:ext uri="{FF2B5EF4-FFF2-40B4-BE49-F238E27FC236}">
                <a16:creationId xmlns:a16="http://schemas.microsoft.com/office/drawing/2014/main" id="{44B24000-8E70-7752-DAF7-108DC83311A2}"/>
              </a:ext>
            </a:extLst>
          </p:cNvPr>
          <p:cNvSpPr txBox="1"/>
          <p:nvPr/>
        </p:nvSpPr>
        <p:spPr>
          <a:xfrm>
            <a:off x="7082972" y="1974993"/>
            <a:ext cx="4281714" cy="646331"/>
          </a:xfrm>
          <a:prstGeom prst="rect">
            <a:avLst/>
          </a:prstGeom>
          <a:noFill/>
        </p:spPr>
        <p:txBody>
          <a:bodyPr wrap="square" rtlCol="0">
            <a:spAutoFit/>
          </a:bodyPr>
          <a:lstStyle/>
          <a:p>
            <a:pPr algn="ctr"/>
            <a:r>
              <a:rPr lang="en-US" b="1">
                <a:solidFill>
                  <a:srgbClr val="7030A0"/>
                </a:solidFill>
              </a:rPr>
              <a:t>Memory</a:t>
            </a:r>
            <a:r>
              <a:rPr lang="en-US">
                <a:solidFill>
                  <a:srgbClr val="7030A0"/>
                </a:solidFill>
              </a:rPr>
              <a:t> </a:t>
            </a:r>
            <a:r>
              <a:rPr lang="en-US" b="1">
                <a:solidFill>
                  <a:srgbClr val="7030A0"/>
                </a:solidFill>
              </a:rPr>
              <a:t>accuracy</a:t>
            </a:r>
            <a:r>
              <a:rPr lang="en-US">
                <a:solidFill>
                  <a:srgbClr val="7030A0"/>
                </a:solidFill>
              </a:rPr>
              <a:t> improves for some things and worsens for others</a:t>
            </a:r>
            <a:endParaRPr lang="en-US" b="1">
              <a:solidFill>
                <a:srgbClr val="7030A0"/>
              </a:solidFill>
            </a:endParaRPr>
          </a:p>
        </p:txBody>
      </p:sp>
      <p:pic>
        <p:nvPicPr>
          <p:cNvPr id="12" name="Picture 11" descr="A person lying in bed with her head in her ears&#10;&#10;Description automatically generated">
            <a:extLst>
              <a:ext uri="{FF2B5EF4-FFF2-40B4-BE49-F238E27FC236}">
                <a16:creationId xmlns:a16="http://schemas.microsoft.com/office/drawing/2014/main" id="{B7A5D9C8-23F7-3F62-FE52-F9A4D9FEC2FE}"/>
              </a:ext>
            </a:extLst>
          </p:cNvPr>
          <p:cNvPicPr>
            <a:picLocks noChangeAspect="1"/>
          </p:cNvPicPr>
          <p:nvPr/>
        </p:nvPicPr>
        <p:blipFill>
          <a:blip r:embed="rId5" cstate="hqprint">
            <a:extLst>
              <a:ext uri="{BEBA8EAE-BF5A-486C-A8C5-ECC9F3942E4B}">
                <a14:imgProps xmlns:a14="http://schemas.microsoft.com/office/drawing/2010/main">
                  <a14:imgLayer r:embed="rId6">
                    <a14:imgEffect>
                      <a14:backgroundRemoval t="1172" b="99766" l="2266" r="98438">
                        <a14:foregroundMark x1="54688" y1="39719" x2="33711" y2="24722"/>
                        <a14:foregroundMark x1="33711" y1="24722" x2="27539" y2="39602"/>
                        <a14:foregroundMark x1="27539" y1="39602" x2="35430" y2="47569"/>
                        <a14:foregroundMark x1="35430" y1="47569" x2="14688" y2="44757"/>
                        <a14:foregroundMark x1="14688" y1="44757" x2="7148" y2="34974"/>
                        <a14:foregroundMark x1="7148" y1="34974" x2="3438" y2="50381"/>
                        <a14:foregroundMark x1="3438" y1="50381" x2="13086" y2="92970"/>
                        <a14:foregroundMark x1="13086" y1="92970" x2="42656" y2="97774"/>
                        <a14:foregroundMark x1="42656" y1="97774" x2="88555" y2="93556"/>
                        <a14:foregroundMark x1="88555" y1="93556" x2="93789" y2="82250"/>
                        <a14:foregroundMark x1="93789" y1="82250" x2="97031" y2="24312"/>
                        <a14:foregroundMark x1="97031" y1="24312" x2="74531" y2="19918"/>
                        <a14:foregroundMark x1="74531" y1="19918" x2="51094" y2="20035"/>
                        <a14:foregroundMark x1="51094" y1="20035" x2="51445" y2="7674"/>
                        <a14:foregroundMark x1="51445" y1="7674" x2="41289" y2="7791"/>
                        <a14:foregroundMark x1="41289" y1="7791" x2="39180" y2="9666"/>
                        <a14:foregroundMark x1="63164" y1="42004" x2="57422" y2="31517"/>
                        <a14:foregroundMark x1="57422" y1="31517" x2="41445" y2="19449"/>
                        <a14:foregroundMark x1="41445" y1="19449" x2="12148" y2="35442"/>
                        <a14:foregroundMark x1="12148" y1="35442" x2="6914" y2="42648"/>
                        <a14:foregroundMark x1="6914" y1="42648" x2="10664" y2="77446"/>
                        <a14:foregroundMark x1="10664" y1="77446" x2="4648" y2="92384"/>
                        <a14:foregroundMark x1="4648" y1="92384" x2="29219" y2="88284"/>
                        <a14:foregroundMark x1="29219" y1="88284" x2="59531" y2="91506"/>
                        <a14:foregroundMark x1="59531" y1="91506" x2="88398" y2="86292"/>
                        <a14:foregroundMark x1="88398" y1="86292" x2="94414" y2="92091"/>
                        <a14:foregroundMark x1="94414" y1="92091" x2="94023" y2="40773"/>
                        <a14:foregroundMark x1="94023" y1="40773" x2="97656" y2="20328"/>
                        <a14:foregroundMark x1="97656" y1="20328" x2="84141" y2="45108"/>
                        <a14:foregroundMark x1="84141" y1="45108" x2="66328" y2="52665"/>
                        <a14:foregroundMark x1="66328" y1="52665" x2="64766" y2="25073"/>
                        <a14:foregroundMark x1="64766" y1="25073" x2="44258" y2="26772"/>
                        <a14:foregroundMark x1="96055" y1="97247" x2="25742" y2="94728"/>
                        <a14:foregroundMark x1="25742" y1="94728" x2="19727" y2="96602"/>
                        <a14:foregroundMark x1="19727" y1="96602" x2="7109" y2="93790"/>
                        <a14:foregroundMark x1="7109" y1="93790" x2="2852" y2="86878"/>
                        <a14:foregroundMark x1="2852" y1="86878" x2="938" y2="43878"/>
                        <a14:foregroundMark x1="938" y1="43878" x2="3203" y2="34622"/>
                        <a14:foregroundMark x1="3203" y1="34622" x2="27187" y2="28471"/>
                        <a14:foregroundMark x1="27187" y1="28471" x2="42969" y2="10896"/>
                        <a14:foregroundMark x1="42969" y1="10896" x2="46211" y2="4979"/>
                        <a14:foregroundMark x1="46211" y1="4979" x2="51328" y2="4159"/>
                        <a14:foregroundMark x1="51328" y1="4159" x2="87539" y2="62332"/>
                        <a14:foregroundMark x1="87539" y1="62332" x2="98438" y2="99356"/>
                        <a14:foregroundMark x1="42539" y1="90920" x2="42695" y2="79086"/>
                        <a14:foregroundMark x1="42695" y1="79086" x2="42695" y2="79086"/>
                        <a14:foregroundMark x1="68398" y1="93439" x2="29141" y2="89865"/>
                        <a14:foregroundMark x1="43281" y1="98535" x2="54688" y2="99824"/>
                        <a14:foregroundMark x1="15898" y1="98535" x2="313" y2="94318"/>
                        <a14:foregroundMark x1="313" y1="94318" x2="2266" y2="82718"/>
                        <a14:foregroundMark x1="2266" y1="82718" x2="6133" y2="74400"/>
                        <a14:foregroundMark x1="49063" y1="3281" x2="50586" y2="1172"/>
                        <a14:foregroundMark x1="57930" y1="84124" x2="54141" y2="98301"/>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071799" y="3443866"/>
            <a:ext cx="5120201" cy="3414134"/>
          </a:xfrm>
          <a:prstGeom prst="rect">
            <a:avLst/>
          </a:prstGeom>
        </p:spPr>
      </p:pic>
      <p:sp>
        <p:nvSpPr>
          <p:cNvPr id="13" name="Thought Bubble: Cloud 12">
            <a:extLst>
              <a:ext uri="{FF2B5EF4-FFF2-40B4-BE49-F238E27FC236}">
                <a16:creationId xmlns:a16="http://schemas.microsoft.com/office/drawing/2014/main" id="{A0D38B77-34B0-1D25-06DB-8C5C8267C596}"/>
              </a:ext>
            </a:extLst>
          </p:cNvPr>
          <p:cNvSpPr/>
          <p:nvPr/>
        </p:nvSpPr>
        <p:spPr>
          <a:xfrm>
            <a:off x="8876181" y="2748097"/>
            <a:ext cx="2488505" cy="1467052"/>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white face mask with black patches&#10;&#10;Description automatically generated">
            <a:extLst>
              <a:ext uri="{FF2B5EF4-FFF2-40B4-BE49-F238E27FC236}">
                <a16:creationId xmlns:a16="http://schemas.microsoft.com/office/drawing/2014/main" id="{474BBCC0-032D-CBBB-2CAE-7B3BDF482C02}"/>
              </a:ext>
            </a:extLst>
          </p:cNvPr>
          <p:cNvPicPr>
            <a:picLocks noChangeAspect="1"/>
          </p:cNvPicPr>
          <p:nvPr/>
        </p:nvPicPr>
        <p:blipFill>
          <a:blip r:embed="rId8" cstate="hqprint">
            <a:extLst>
              <a:ext uri="{BEBA8EAE-BF5A-486C-A8C5-ECC9F3942E4B}">
                <a14:imgProps xmlns:a14="http://schemas.microsoft.com/office/drawing/2010/main">
                  <a14:imgLayer r:embed="rId9">
                    <a14:imgEffect>
                      <a14:backgroundRemoval t="5315" b="97047" l="9753" r="89973">
                        <a14:foregroundMark x1="59066" y1="10630" x2="42857" y2="5315"/>
                        <a14:foregroundMark x1="42857" y1="5315" x2="38736" y2="10039"/>
                        <a14:foregroundMark x1="58379" y1="91142" x2="51099" y2="97047"/>
                        <a14:foregroundMark x1="51099" y1="97047" x2="44643" y2="88780"/>
                        <a14:foregroundMark x1="44643" y1="88780" x2="44505" y2="82677"/>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rot="20772422">
            <a:off x="9289817" y="2877183"/>
            <a:ext cx="1732414" cy="1208882"/>
          </a:xfrm>
          <a:prstGeom prst="rect">
            <a:avLst/>
          </a:prstGeom>
        </p:spPr>
      </p:pic>
      <p:sp>
        <p:nvSpPr>
          <p:cNvPr id="5" name="Rectangle 4">
            <a:extLst>
              <a:ext uri="{FF2B5EF4-FFF2-40B4-BE49-F238E27FC236}">
                <a16:creationId xmlns:a16="http://schemas.microsoft.com/office/drawing/2014/main" id="{655F35FC-ED8F-BDBC-9704-6DC402F7303D}"/>
              </a:ext>
            </a:extLst>
          </p:cNvPr>
          <p:cNvSpPr/>
          <p:nvPr/>
        </p:nvSpPr>
        <p:spPr>
          <a:xfrm>
            <a:off x="7071799" y="1380759"/>
            <a:ext cx="4337634" cy="1367338"/>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0341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952" name="Google Shape;952;p93"/>
          <p:cNvSpPr txBox="1">
            <a:spLocks noGrp="1"/>
          </p:cNvSpPr>
          <p:nvPr>
            <p:ph type="title"/>
          </p:nvPr>
        </p:nvSpPr>
        <p:spPr>
          <a:xfrm>
            <a:off x="1455223" y="265941"/>
            <a:ext cx="5776599" cy="1325563"/>
          </a:xfrm>
          <a:prstGeom prst="rect">
            <a:avLst/>
          </a:prstGeom>
          <a:noFill/>
          <a:ln>
            <a:noFill/>
          </a:ln>
        </p:spPr>
        <p:txBody>
          <a:bodyPr spcFirstLastPara="1" vert="horz" wrap="square" lIns="91433" tIns="45700" rIns="91433" bIns="45700" rtlCol="0" anchor="ctr" anchorCtr="0">
            <a:noAutofit/>
          </a:bodyPr>
          <a:lstStyle/>
          <a:p>
            <a:pPr>
              <a:spcBef>
                <a:spcPts val="0"/>
              </a:spcBef>
              <a:buClr>
                <a:schemeClr val="dk1"/>
              </a:buClr>
              <a:buSzPts val="2400"/>
            </a:pPr>
            <a:r>
              <a:rPr lang="en" sz="3200" b="1" dirty="0">
                <a:ea typeface="Calibri Light"/>
                <a:cs typeface="Calibri Light"/>
              </a:rPr>
              <a:t>Memory Under Threat</a:t>
            </a:r>
          </a:p>
        </p:txBody>
      </p:sp>
      <p:sp>
        <p:nvSpPr>
          <p:cNvPr id="9" name="TextBox 8">
            <a:extLst>
              <a:ext uri="{FF2B5EF4-FFF2-40B4-BE49-F238E27FC236}">
                <a16:creationId xmlns:a16="http://schemas.microsoft.com/office/drawing/2014/main" id="{1DCB1613-76A3-74AA-53B7-96ABCEFE2B14}"/>
              </a:ext>
            </a:extLst>
          </p:cNvPr>
          <p:cNvSpPr txBox="1"/>
          <p:nvPr/>
        </p:nvSpPr>
        <p:spPr>
          <a:xfrm>
            <a:off x="609600" y="1595120"/>
            <a:ext cx="583184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Memories under threat, broadly, are prone to distortions, while memory confidence often remains in tact</a:t>
            </a:r>
          </a:p>
          <a:p>
            <a:br>
              <a:rPr lang="en-US" dirty="0">
                <a:ea typeface="Calibri" panose="020F0502020204030204"/>
                <a:cs typeface="Calibri" panose="020F0502020204030204"/>
              </a:rPr>
            </a:br>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Threat-related arousal can bias individuals to forget contextual information linking peripheral information of an item to its surrounding context in memory</a:t>
            </a:r>
            <a:endParaRPr lang="en-US" dirty="0"/>
          </a:p>
          <a:p>
            <a:pPr marL="285750" indent="-285750">
              <a:buFont typeface="Arial"/>
              <a:buChar char="•"/>
            </a:pPr>
            <a:endParaRPr lang="en-US" dirty="0">
              <a:ea typeface="Calibri" panose="020F0502020204030204"/>
              <a:cs typeface="Calibri" panose="020F0502020204030204"/>
            </a:endParaRPr>
          </a:p>
          <a:p>
            <a:endParaRPr lang="en-US" dirty="0">
              <a:ea typeface="Calibri" panose="020F0502020204030204"/>
              <a:cs typeface="Calibri" panose="020F0502020204030204"/>
            </a:endParaRPr>
          </a:p>
          <a:p>
            <a:pPr marL="285750" indent="-285750">
              <a:buFont typeface="Arial"/>
              <a:buChar char="•"/>
            </a:pPr>
            <a:endParaRPr lang="en-US" dirty="0">
              <a:ea typeface="Calibri" panose="020F0502020204030204"/>
              <a:cs typeface="Calibri" panose="020F0502020204030204"/>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952" name="Google Shape;952;p93"/>
          <p:cNvSpPr txBox="1">
            <a:spLocks noGrp="1"/>
          </p:cNvSpPr>
          <p:nvPr>
            <p:ph type="title"/>
          </p:nvPr>
        </p:nvSpPr>
        <p:spPr>
          <a:xfrm>
            <a:off x="1455223" y="265941"/>
            <a:ext cx="5776599" cy="1325563"/>
          </a:xfrm>
          <a:prstGeom prst="rect">
            <a:avLst/>
          </a:prstGeom>
          <a:noFill/>
          <a:ln>
            <a:noFill/>
          </a:ln>
        </p:spPr>
        <p:txBody>
          <a:bodyPr spcFirstLastPara="1" vert="horz" wrap="square" lIns="91433" tIns="45700" rIns="91433" bIns="45700" rtlCol="0" anchor="ctr" anchorCtr="0">
            <a:noAutofit/>
          </a:bodyPr>
          <a:lstStyle/>
          <a:p>
            <a:pPr>
              <a:spcBef>
                <a:spcPts val="0"/>
              </a:spcBef>
              <a:buClr>
                <a:schemeClr val="dk1"/>
              </a:buClr>
              <a:buSzPts val="2400"/>
            </a:pPr>
            <a:r>
              <a:rPr lang="en" sz="3200" b="1" dirty="0">
                <a:ea typeface="Calibri Light"/>
                <a:cs typeface="Calibri Light"/>
              </a:rPr>
              <a:t>Memory Under Threat</a:t>
            </a:r>
          </a:p>
        </p:txBody>
      </p:sp>
      <p:sp>
        <p:nvSpPr>
          <p:cNvPr id="3" name="TextBox 2">
            <a:extLst>
              <a:ext uri="{FF2B5EF4-FFF2-40B4-BE49-F238E27FC236}">
                <a16:creationId xmlns:a16="http://schemas.microsoft.com/office/drawing/2014/main" id="{9FC532B8-2B35-B060-A0A2-10081EA13BA5}"/>
              </a:ext>
            </a:extLst>
          </p:cNvPr>
          <p:cNvSpPr txBox="1"/>
          <p:nvPr/>
        </p:nvSpPr>
        <p:spPr>
          <a:xfrm>
            <a:off x="609600" y="1595120"/>
            <a:ext cx="5831840"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Memories under threat, broadly, are prone to distortions, while memory confidence often remains in tact</a:t>
            </a:r>
          </a:p>
          <a:p>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Threat-related arousal can bias individuals to forget contextual information linking peripheral information of an item to its surrounding context in memory</a:t>
            </a:r>
            <a:endParaRPr lang="en-US" dirty="0"/>
          </a:p>
          <a:p>
            <a:pPr marL="285750" indent="-285750">
              <a:buFont typeface="Arial"/>
              <a:buChar char="•"/>
            </a:pPr>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Most research has focused on threat-related disruptions to item-spatial binding  or item-item binding, but not item-temporal context binding.</a:t>
            </a:r>
          </a:p>
          <a:p>
            <a:pPr marL="285750" indent="-285750">
              <a:buFont typeface="Arial"/>
              <a:buChar char="•"/>
            </a:pP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34087060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952" name="Google Shape;952;p93"/>
          <p:cNvSpPr txBox="1">
            <a:spLocks noGrp="1"/>
          </p:cNvSpPr>
          <p:nvPr>
            <p:ph type="title"/>
          </p:nvPr>
        </p:nvSpPr>
        <p:spPr>
          <a:xfrm>
            <a:off x="1455223" y="265941"/>
            <a:ext cx="5776599" cy="1325563"/>
          </a:xfrm>
          <a:prstGeom prst="rect">
            <a:avLst/>
          </a:prstGeom>
          <a:noFill/>
          <a:ln>
            <a:noFill/>
          </a:ln>
        </p:spPr>
        <p:txBody>
          <a:bodyPr spcFirstLastPara="1" vert="horz" wrap="square" lIns="91433" tIns="45700" rIns="91433" bIns="45700" rtlCol="0" anchor="ctr" anchorCtr="0">
            <a:noAutofit/>
          </a:bodyPr>
          <a:lstStyle/>
          <a:p>
            <a:pPr>
              <a:spcBef>
                <a:spcPts val="0"/>
              </a:spcBef>
              <a:buClr>
                <a:schemeClr val="dk1"/>
              </a:buClr>
              <a:buSzPts val="2400"/>
            </a:pPr>
            <a:r>
              <a:rPr lang="en" sz="3200" b="1" dirty="0">
                <a:ea typeface="Calibri Light"/>
                <a:cs typeface="Calibri Light"/>
              </a:rPr>
              <a:t>Memory Under Threat</a:t>
            </a:r>
          </a:p>
        </p:txBody>
      </p:sp>
      <p:pic>
        <p:nvPicPr>
          <p:cNvPr id="5" name="Picture 4" descr="A screen shot of a phone&#10;&#10;Description automatically generated">
            <a:extLst>
              <a:ext uri="{FF2B5EF4-FFF2-40B4-BE49-F238E27FC236}">
                <a16:creationId xmlns:a16="http://schemas.microsoft.com/office/drawing/2014/main" id="{323F0498-77F1-FF68-B04D-2DEA8C85DACA}"/>
              </a:ext>
            </a:extLst>
          </p:cNvPr>
          <p:cNvPicPr>
            <a:picLocks noChangeAspect="1"/>
          </p:cNvPicPr>
          <p:nvPr/>
        </p:nvPicPr>
        <p:blipFill>
          <a:blip r:embed="rId3"/>
          <a:stretch>
            <a:fillRect/>
          </a:stretch>
        </p:blipFill>
        <p:spPr>
          <a:xfrm>
            <a:off x="8046720" y="1898211"/>
            <a:ext cx="3444240" cy="4453499"/>
          </a:xfrm>
          <a:prstGeom prst="rect">
            <a:avLst/>
          </a:prstGeom>
        </p:spPr>
      </p:pic>
      <p:sp>
        <p:nvSpPr>
          <p:cNvPr id="7" name="Google Shape;909;p91">
            <a:extLst>
              <a:ext uri="{FF2B5EF4-FFF2-40B4-BE49-F238E27FC236}">
                <a16:creationId xmlns:a16="http://schemas.microsoft.com/office/drawing/2014/main" id="{2134B317-F784-9C52-62E3-A5DE7F3304AB}"/>
              </a:ext>
            </a:extLst>
          </p:cNvPr>
          <p:cNvSpPr txBox="1"/>
          <p:nvPr/>
        </p:nvSpPr>
        <p:spPr>
          <a:xfrm>
            <a:off x="7996092" y="378787"/>
            <a:ext cx="3440113" cy="1323439"/>
          </a:xfrm>
          <a:prstGeom prst="rect">
            <a:avLst/>
          </a:prstGeom>
          <a:noFill/>
          <a:ln>
            <a:noFill/>
          </a:ln>
        </p:spPr>
        <p:txBody>
          <a:bodyPr spcFirstLastPara="1" wrap="square" lIns="91433" tIns="45700" rIns="91433" bIns="45700" anchor="t" anchorCtr="0">
            <a:noAutofit/>
          </a:bodyPr>
          <a:lstStyle/>
          <a:p>
            <a:r>
              <a:rPr lang="en" sz="2000" b="1" u="sng">
                <a:solidFill>
                  <a:srgbClr val="1F3864"/>
                </a:solidFill>
                <a:latin typeface="Calibri"/>
                <a:ea typeface="Calibri"/>
                <a:cs typeface="Calibri"/>
                <a:sym typeface="Calibri"/>
              </a:rPr>
              <a:t>Forward Transition</a:t>
            </a:r>
            <a:endParaRPr sz="2000" b="1" u="sng">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Proportion of events recalled </a:t>
            </a:r>
            <a:r>
              <a:rPr lang="en" sz="2000" i="1">
                <a:solidFill>
                  <a:schemeClr val="dk1"/>
                </a:solidFill>
                <a:latin typeface="Calibri"/>
                <a:ea typeface="Calibri"/>
                <a:cs typeface="Calibri"/>
                <a:sym typeface="Calibri"/>
              </a:rPr>
              <a:t>backwards or forwards </a:t>
            </a:r>
            <a:r>
              <a:rPr lang="en" sz="2000">
                <a:solidFill>
                  <a:schemeClr val="dk1"/>
                </a:solidFill>
                <a:latin typeface="Calibri"/>
                <a:ea typeface="Calibri"/>
                <a:cs typeface="Calibri"/>
                <a:sym typeface="Calibri"/>
              </a:rPr>
              <a:t>from last event in memory</a:t>
            </a:r>
            <a:endParaRPr sz="1467"/>
          </a:p>
        </p:txBody>
      </p:sp>
      <p:sp>
        <p:nvSpPr>
          <p:cNvPr id="3" name="TextBox 2">
            <a:extLst>
              <a:ext uri="{FF2B5EF4-FFF2-40B4-BE49-F238E27FC236}">
                <a16:creationId xmlns:a16="http://schemas.microsoft.com/office/drawing/2014/main" id="{8208D6E7-E9F0-C7DE-A19E-DD4C1DBA3ED6}"/>
              </a:ext>
            </a:extLst>
          </p:cNvPr>
          <p:cNvSpPr txBox="1"/>
          <p:nvPr/>
        </p:nvSpPr>
        <p:spPr>
          <a:xfrm>
            <a:off x="609600" y="1595120"/>
            <a:ext cx="5831840"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Memories under threat, broadly, are prone to distortions, while memory confidence often remains in tact</a:t>
            </a:r>
          </a:p>
          <a:p>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Threat-related arousal can bias individuals to forget contextual information linking peripheral information of an item to its surrounding context in memory</a:t>
            </a:r>
            <a:endParaRPr lang="en-US" dirty="0"/>
          </a:p>
          <a:p>
            <a:pPr marL="285750" indent="-285750">
              <a:buFont typeface="Arial"/>
              <a:buChar char="•"/>
            </a:pPr>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Most research has focused on threat-related disruptions to item-spatial binding  or item-item binding, but not item-temporal context binding.</a:t>
            </a:r>
          </a:p>
          <a:p>
            <a:pPr marL="285750" indent="-285750">
              <a:buFont typeface="Arial"/>
              <a:buChar char="•"/>
            </a:pP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3929733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5D9"/>
        </a:solidFill>
        <a:effectLst/>
      </p:bgPr>
    </p:bg>
    <p:spTree>
      <p:nvGrpSpPr>
        <p:cNvPr id="1" name=""/>
        <p:cNvGrpSpPr/>
        <p:nvPr/>
      </p:nvGrpSpPr>
      <p:grpSpPr>
        <a:xfrm>
          <a:off x="0" y="0"/>
          <a:ext cx="0" cy="0"/>
          <a:chOff x="0" y="0"/>
          <a:chExt cx="0" cy="0"/>
        </a:xfrm>
      </p:grpSpPr>
      <p:pic>
        <p:nvPicPr>
          <p:cNvPr id="14" name="Picture 13" descr="A child and child standing on a sidewalk&#10;&#10;Description automatically generated">
            <a:extLst>
              <a:ext uri="{FF2B5EF4-FFF2-40B4-BE49-F238E27FC236}">
                <a16:creationId xmlns:a16="http://schemas.microsoft.com/office/drawing/2014/main" id="{490FE309-3B15-D1D9-7208-94A08A99499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l="34422" r="27748"/>
          <a:stretch/>
        </p:blipFill>
        <p:spPr>
          <a:xfrm>
            <a:off x="9768329" y="3659346"/>
            <a:ext cx="1706494" cy="2537392"/>
          </a:xfrm>
          <a:prstGeom prst="rect">
            <a:avLst/>
          </a:prstGeom>
        </p:spPr>
      </p:pic>
      <p:grpSp>
        <p:nvGrpSpPr>
          <p:cNvPr id="6" name="Group 5">
            <a:extLst>
              <a:ext uri="{FF2B5EF4-FFF2-40B4-BE49-F238E27FC236}">
                <a16:creationId xmlns:a16="http://schemas.microsoft.com/office/drawing/2014/main" id="{10DCC2E0-A7F1-69B6-3564-455B76EAA516}"/>
              </a:ext>
            </a:extLst>
          </p:cNvPr>
          <p:cNvGrpSpPr/>
          <p:nvPr/>
        </p:nvGrpSpPr>
        <p:grpSpPr>
          <a:xfrm>
            <a:off x="6605799" y="1422529"/>
            <a:ext cx="2849956" cy="2006471"/>
            <a:chOff x="637315" y="1701671"/>
            <a:chExt cx="4382280" cy="2823882"/>
          </a:xfrm>
        </p:grpSpPr>
        <p:pic>
          <p:nvPicPr>
            <p:cNvPr id="5" name="Picture 4" descr="A person and person talking to each other&#10;&#10;Description automatically generated">
              <a:extLst>
                <a:ext uri="{FF2B5EF4-FFF2-40B4-BE49-F238E27FC236}">
                  <a16:creationId xmlns:a16="http://schemas.microsoft.com/office/drawing/2014/main" id="{FD1CC5E9-3AE5-8EA7-E463-BD0DBE8360A7}"/>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rcRect l="47171" r="4408"/>
            <a:stretch/>
          </p:blipFill>
          <p:spPr>
            <a:xfrm>
              <a:off x="2405742" y="1701671"/>
              <a:ext cx="2613853" cy="2823882"/>
            </a:xfrm>
            <a:prstGeom prst="rect">
              <a:avLst/>
            </a:prstGeom>
          </p:spPr>
        </p:pic>
        <p:pic>
          <p:nvPicPr>
            <p:cNvPr id="4" name="Picture 3" descr="A person and person talking to each other&#10;&#10;Description automatically generated">
              <a:extLst>
                <a:ext uri="{FF2B5EF4-FFF2-40B4-BE49-F238E27FC236}">
                  <a16:creationId xmlns:a16="http://schemas.microsoft.com/office/drawing/2014/main" id="{C02D324B-ED11-DFA4-9CE1-F28486C295F8}"/>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rcRect r="59257"/>
            <a:stretch/>
          </p:blipFill>
          <p:spPr>
            <a:xfrm>
              <a:off x="637315" y="1701671"/>
              <a:ext cx="2199375" cy="2823882"/>
            </a:xfrm>
            <a:prstGeom prst="rect">
              <a:avLst/>
            </a:prstGeom>
          </p:spPr>
        </p:pic>
      </p:grpSp>
      <p:sp>
        <p:nvSpPr>
          <p:cNvPr id="3" name="TextBox 2">
            <a:extLst>
              <a:ext uri="{FF2B5EF4-FFF2-40B4-BE49-F238E27FC236}">
                <a16:creationId xmlns:a16="http://schemas.microsoft.com/office/drawing/2014/main" id="{C326EC8C-E5F0-6D28-C8AE-F17411C701CF}"/>
              </a:ext>
            </a:extLst>
          </p:cNvPr>
          <p:cNvSpPr txBox="1"/>
          <p:nvPr/>
        </p:nvSpPr>
        <p:spPr>
          <a:xfrm>
            <a:off x="6605799" y="338096"/>
            <a:ext cx="4740928" cy="646331"/>
          </a:xfrm>
          <a:prstGeom prst="rect">
            <a:avLst/>
          </a:prstGeom>
          <a:noFill/>
        </p:spPr>
        <p:txBody>
          <a:bodyPr wrap="square" rtlCol="0">
            <a:spAutoFit/>
          </a:bodyPr>
          <a:lstStyle/>
          <a:p>
            <a:pPr algn="ctr"/>
            <a:r>
              <a:rPr lang="en-US" sz="3600" b="1" dirty="0"/>
              <a:t>Regulation Strategy </a:t>
            </a:r>
            <a:r>
              <a:rPr lang="en-US" sz="3600" b="1" dirty="0">
                <a:solidFill>
                  <a:srgbClr val="FF0000"/>
                </a:solidFill>
              </a:rPr>
              <a:t>Use</a:t>
            </a:r>
            <a:endParaRPr lang="en-US" sz="3600" dirty="0">
              <a:solidFill>
                <a:srgbClr val="FF0000"/>
              </a:solidFill>
            </a:endParaRPr>
          </a:p>
        </p:txBody>
      </p:sp>
    </p:spTree>
    <p:extLst>
      <p:ext uri="{BB962C8B-B14F-4D97-AF65-F5344CB8AC3E}">
        <p14:creationId xmlns:p14="http://schemas.microsoft.com/office/powerpoint/2010/main" val="4104836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952" name="Google Shape;952;p93"/>
          <p:cNvSpPr txBox="1">
            <a:spLocks noGrp="1"/>
          </p:cNvSpPr>
          <p:nvPr>
            <p:ph type="title"/>
          </p:nvPr>
        </p:nvSpPr>
        <p:spPr>
          <a:xfrm>
            <a:off x="1455223" y="265941"/>
            <a:ext cx="5776599" cy="1325563"/>
          </a:xfrm>
          <a:prstGeom prst="rect">
            <a:avLst/>
          </a:prstGeom>
          <a:noFill/>
          <a:ln>
            <a:noFill/>
          </a:ln>
        </p:spPr>
        <p:txBody>
          <a:bodyPr spcFirstLastPara="1" vert="horz" wrap="square" lIns="91433" tIns="45700" rIns="91433" bIns="45700" rtlCol="0" anchor="ctr" anchorCtr="0">
            <a:noAutofit/>
          </a:bodyPr>
          <a:lstStyle/>
          <a:p>
            <a:pPr>
              <a:spcBef>
                <a:spcPts val="0"/>
              </a:spcBef>
              <a:buClr>
                <a:schemeClr val="dk1"/>
              </a:buClr>
              <a:buSzPts val="2400"/>
            </a:pPr>
            <a:r>
              <a:rPr lang="en" sz="3200" b="1" dirty="0">
                <a:ea typeface="Calibri Light"/>
                <a:cs typeface="Calibri Light"/>
              </a:rPr>
              <a:t>Memory Under Threat</a:t>
            </a:r>
          </a:p>
        </p:txBody>
      </p:sp>
      <p:sp>
        <p:nvSpPr>
          <p:cNvPr id="4" name="TextBox 3">
            <a:extLst>
              <a:ext uri="{FF2B5EF4-FFF2-40B4-BE49-F238E27FC236}">
                <a16:creationId xmlns:a16="http://schemas.microsoft.com/office/drawing/2014/main" id="{F5AAF06C-40D6-ED2B-964A-72A5D555D3A8}"/>
              </a:ext>
            </a:extLst>
          </p:cNvPr>
          <p:cNvSpPr txBox="1"/>
          <p:nvPr/>
        </p:nvSpPr>
        <p:spPr>
          <a:xfrm>
            <a:off x="609600" y="1595120"/>
            <a:ext cx="5831840"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Memories under threat, broadly, are prone to distortions, while memory confidence often remains in tact</a:t>
            </a:r>
          </a:p>
          <a:p>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Threat-related arousal can bias individuals to forget contextual information linking peripheral information of an item to its surrounding context in memory</a:t>
            </a:r>
            <a:endParaRPr lang="en-US" dirty="0"/>
          </a:p>
          <a:p>
            <a:pPr marL="285750" indent="-285750">
              <a:buFont typeface="Arial"/>
              <a:buChar char="•"/>
            </a:pPr>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Most research has focused on threat-related disruptions to item-spatial binding  or item-item binding, but not item-temporal context binding.</a:t>
            </a:r>
          </a:p>
          <a:p>
            <a:pPr marL="285750" indent="-285750">
              <a:buFont typeface="Arial"/>
              <a:buChar char="•"/>
            </a:pPr>
            <a:endParaRPr lang="en-US" dirty="0">
              <a:ea typeface="Calibri" panose="020F0502020204030204"/>
              <a:cs typeface="Calibri" panose="020F0502020204030204"/>
            </a:endParaRPr>
          </a:p>
        </p:txBody>
      </p:sp>
      <p:pic>
        <p:nvPicPr>
          <p:cNvPr id="5" name="Picture 4" descr="A screen shot of a phone&#10;&#10;Description automatically generated">
            <a:extLst>
              <a:ext uri="{FF2B5EF4-FFF2-40B4-BE49-F238E27FC236}">
                <a16:creationId xmlns:a16="http://schemas.microsoft.com/office/drawing/2014/main" id="{323F0498-77F1-FF68-B04D-2DEA8C85DACA}"/>
              </a:ext>
            </a:extLst>
          </p:cNvPr>
          <p:cNvPicPr>
            <a:picLocks noChangeAspect="1"/>
          </p:cNvPicPr>
          <p:nvPr/>
        </p:nvPicPr>
        <p:blipFill>
          <a:blip r:embed="rId3"/>
          <a:stretch>
            <a:fillRect/>
          </a:stretch>
        </p:blipFill>
        <p:spPr>
          <a:xfrm>
            <a:off x="8046720" y="1898211"/>
            <a:ext cx="3444240" cy="4453499"/>
          </a:xfrm>
          <a:prstGeom prst="rect">
            <a:avLst/>
          </a:prstGeom>
        </p:spPr>
      </p:pic>
      <p:sp>
        <p:nvSpPr>
          <p:cNvPr id="7" name="Google Shape;909;p91">
            <a:extLst>
              <a:ext uri="{FF2B5EF4-FFF2-40B4-BE49-F238E27FC236}">
                <a16:creationId xmlns:a16="http://schemas.microsoft.com/office/drawing/2014/main" id="{2134B317-F784-9C52-62E3-A5DE7F3304AB}"/>
              </a:ext>
            </a:extLst>
          </p:cNvPr>
          <p:cNvSpPr txBox="1"/>
          <p:nvPr/>
        </p:nvSpPr>
        <p:spPr>
          <a:xfrm>
            <a:off x="7996092" y="378787"/>
            <a:ext cx="3440113" cy="1323439"/>
          </a:xfrm>
          <a:prstGeom prst="rect">
            <a:avLst/>
          </a:prstGeom>
          <a:noFill/>
          <a:ln>
            <a:noFill/>
          </a:ln>
        </p:spPr>
        <p:txBody>
          <a:bodyPr spcFirstLastPara="1" wrap="square" lIns="91433" tIns="45700" rIns="91433" bIns="45700" anchor="t" anchorCtr="0">
            <a:noAutofit/>
          </a:bodyPr>
          <a:lstStyle/>
          <a:p>
            <a:r>
              <a:rPr lang="en" sz="2000" b="1" u="sng">
                <a:solidFill>
                  <a:srgbClr val="1F3864"/>
                </a:solidFill>
                <a:latin typeface="Calibri"/>
                <a:ea typeface="Calibri"/>
                <a:cs typeface="Calibri"/>
                <a:sym typeface="Calibri"/>
              </a:rPr>
              <a:t>Forward Transition</a:t>
            </a:r>
            <a:endParaRPr sz="2000" b="1" u="sng">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Proportion of events recalled </a:t>
            </a:r>
            <a:r>
              <a:rPr lang="en" sz="2000" i="1">
                <a:solidFill>
                  <a:schemeClr val="dk1"/>
                </a:solidFill>
                <a:latin typeface="Calibri"/>
                <a:ea typeface="Calibri"/>
                <a:cs typeface="Calibri"/>
                <a:sym typeface="Calibri"/>
              </a:rPr>
              <a:t>backwards or forwards </a:t>
            </a:r>
            <a:r>
              <a:rPr lang="en" sz="2000">
                <a:solidFill>
                  <a:schemeClr val="dk1"/>
                </a:solidFill>
                <a:latin typeface="Calibri"/>
                <a:ea typeface="Calibri"/>
                <a:cs typeface="Calibri"/>
                <a:sym typeface="Calibri"/>
              </a:rPr>
              <a:t>from last event in memory</a:t>
            </a:r>
            <a:endParaRPr sz="1467"/>
          </a:p>
        </p:txBody>
      </p:sp>
      <p:pic>
        <p:nvPicPr>
          <p:cNvPr id="2" name="Picture 1" descr="Katelyn Cliver - Graduate Research Assistant - Drexel University | LinkedIn">
            <a:extLst>
              <a:ext uri="{FF2B5EF4-FFF2-40B4-BE49-F238E27FC236}">
                <a16:creationId xmlns:a16="http://schemas.microsoft.com/office/drawing/2014/main" id="{38784FD1-0F51-D502-6585-CBE8BF57E5B0}"/>
              </a:ext>
            </a:extLst>
          </p:cNvPr>
          <p:cNvPicPr>
            <a:picLocks noChangeAspect="1"/>
          </p:cNvPicPr>
          <p:nvPr/>
        </p:nvPicPr>
        <p:blipFill rotWithShape="1">
          <a:blip r:embed="rId4"/>
          <a:srcRect l="10370" t="3333" r="11952" b="25555"/>
          <a:stretch/>
        </p:blipFill>
        <p:spPr>
          <a:xfrm>
            <a:off x="1016000" y="4607560"/>
            <a:ext cx="2110546" cy="1940564"/>
          </a:xfrm>
          <a:prstGeom prst="rect">
            <a:avLst/>
          </a:prstGeom>
        </p:spPr>
      </p:pic>
      <p:pic>
        <p:nvPicPr>
          <p:cNvPr id="3" name="Picture 2" descr="People | Adaptive Memory Lab">
            <a:extLst>
              <a:ext uri="{FF2B5EF4-FFF2-40B4-BE49-F238E27FC236}">
                <a16:creationId xmlns:a16="http://schemas.microsoft.com/office/drawing/2014/main" id="{4A5EB4A3-DC2E-5DE9-E0A4-450573744948}"/>
              </a:ext>
            </a:extLst>
          </p:cNvPr>
          <p:cNvPicPr>
            <a:picLocks noChangeAspect="1"/>
          </p:cNvPicPr>
          <p:nvPr/>
        </p:nvPicPr>
        <p:blipFill rotWithShape="1">
          <a:blip r:embed="rId5"/>
          <a:srcRect l="12222" t="-370" r="10741" b="28519"/>
          <a:stretch/>
        </p:blipFill>
        <p:spPr>
          <a:xfrm>
            <a:off x="3911600" y="4597400"/>
            <a:ext cx="2113282" cy="1940561"/>
          </a:xfrm>
          <a:prstGeom prst="rect">
            <a:avLst/>
          </a:prstGeom>
        </p:spPr>
      </p:pic>
    </p:spTree>
    <p:extLst>
      <p:ext uri="{BB962C8B-B14F-4D97-AF65-F5344CB8AC3E}">
        <p14:creationId xmlns:p14="http://schemas.microsoft.com/office/powerpoint/2010/main" val="39166490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pic>
        <p:nvPicPr>
          <p:cNvPr id="5" name="Picture 4" descr="A screen shot of a phone&#10;&#10;Description automatically generated">
            <a:extLst>
              <a:ext uri="{FF2B5EF4-FFF2-40B4-BE49-F238E27FC236}">
                <a16:creationId xmlns:a16="http://schemas.microsoft.com/office/drawing/2014/main" id="{323F0498-77F1-FF68-B04D-2DEA8C85DACA}"/>
              </a:ext>
            </a:extLst>
          </p:cNvPr>
          <p:cNvPicPr>
            <a:picLocks noChangeAspect="1"/>
          </p:cNvPicPr>
          <p:nvPr/>
        </p:nvPicPr>
        <p:blipFill>
          <a:blip r:embed="rId3"/>
          <a:stretch>
            <a:fillRect/>
          </a:stretch>
        </p:blipFill>
        <p:spPr>
          <a:xfrm>
            <a:off x="8046720" y="1898211"/>
            <a:ext cx="3444240" cy="4453499"/>
          </a:xfrm>
          <a:prstGeom prst="rect">
            <a:avLst/>
          </a:prstGeom>
        </p:spPr>
      </p:pic>
      <p:sp>
        <p:nvSpPr>
          <p:cNvPr id="7" name="Google Shape;909;p91">
            <a:extLst>
              <a:ext uri="{FF2B5EF4-FFF2-40B4-BE49-F238E27FC236}">
                <a16:creationId xmlns:a16="http://schemas.microsoft.com/office/drawing/2014/main" id="{2134B317-F784-9C52-62E3-A5DE7F3304AB}"/>
              </a:ext>
            </a:extLst>
          </p:cNvPr>
          <p:cNvSpPr txBox="1"/>
          <p:nvPr/>
        </p:nvSpPr>
        <p:spPr>
          <a:xfrm>
            <a:off x="7996092" y="378787"/>
            <a:ext cx="3440113" cy="1323439"/>
          </a:xfrm>
          <a:prstGeom prst="rect">
            <a:avLst/>
          </a:prstGeom>
          <a:noFill/>
          <a:ln>
            <a:noFill/>
          </a:ln>
        </p:spPr>
        <p:txBody>
          <a:bodyPr spcFirstLastPara="1" wrap="square" lIns="91433" tIns="45700" rIns="91433" bIns="45700" anchor="t" anchorCtr="0">
            <a:noAutofit/>
          </a:bodyPr>
          <a:lstStyle/>
          <a:p>
            <a:r>
              <a:rPr lang="en" sz="2000" b="1" u="sng">
                <a:solidFill>
                  <a:srgbClr val="1F3864"/>
                </a:solidFill>
                <a:latin typeface="Calibri"/>
                <a:ea typeface="Calibri"/>
                <a:cs typeface="Calibri"/>
                <a:sym typeface="Calibri"/>
              </a:rPr>
              <a:t>Forward Transition</a:t>
            </a:r>
            <a:endParaRPr sz="2000" b="1" u="sng">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Proportion of events recalled </a:t>
            </a:r>
            <a:r>
              <a:rPr lang="en" sz="2000" i="1">
                <a:solidFill>
                  <a:schemeClr val="dk1"/>
                </a:solidFill>
                <a:latin typeface="Calibri"/>
                <a:ea typeface="Calibri"/>
                <a:cs typeface="Calibri"/>
                <a:sym typeface="Calibri"/>
              </a:rPr>
              <a:t>backwards or forwards </a:t>
            </a:r>
            <a:r>
              <a:rPr lang="en" sz="2000">
                <a:solidFill>
                  <a:schemeClr val="dk1"/>
                </a:solidFill>
                <a:latin typeface="Calibri"/>
                <a:ea typeface="Calibri"/>
                <a:cs typeface="Calibri"/>
                <a:sym typeface="Calibri"/>
              </a:rPr>
              <a:t>from last event in memory</a:t>
            </a:r>
            <a:endParaRPr sz="1467"/>
          </a:p>
        </p:txBody>
      </p:sp>
      <p:pic>
        <p:nvPicPr>
          <p:cNvPr id="9" name="Picture 8" descr="A graph with blue dots&#10;&#10;Description automatically generated">
            <a:extLst>
              <a:ext uri="{FF2B5EF4-FFF2-40B4-BE49-F238E27FC236}">
                <a16:creationId xmlns:a16="http://schemas.microsoft.com/office/drawing/2014/main" id="{6DB08E97-92A8-D332-2C40-91B720A3872A}"/>
              </a:ext>
            </a:extLst>
          </p:cNvPr>
          <p:cNvPicPr>
            <a:picLocks noChangeAspect="1"/>
          </p:cNvPicPr>
          <p:nvPr/>
        </p:nvPicPr>
        <p:blipFill>
          <a:blip r:embed="rId4"/>
          <a:stretch>
            <a:fillRect/>
          </a:stretch>
        </p:blipFill>
        <p:spPr>
          <a:xfrm>
            <a:off x="630555" y="965835"/>
            <a:ext cx="2722245" cy="2306320"/>
          </a:xfrm>
          <a:prstGeom prst="rect">
            <a:avLst/>
          </a:prstGeom>
        </p:spPr>
      </p:pic>
      <p:pic>
        <p:nvPicPr>
          <p:cNvPr id="10" name="Picture 9" descr="A graph with blue dots and a black line&#10;&#10;Description automatically generated">
            <a:extLst>
              <a:ext uri="{FF2B5EF4-FFF2-40B4-BE49-F238E27FC236}">
                <a16:creationId xmlns:a16="http://schemas.microsoft.com/office/drawing/2014/main" id="{C075A487-D62D-657C-513B-9DD23023CEC7}"/>
              </a:ext>
            </a:extLst>
          </p:cNvPr>
          <p:cNvPicPr>
            <a:picLocks noChangeAspect="1"/>
          </p:cNvPicPr>
          <p:nvPr/>
        </p:nvPicPr>
        <p:blipFill>
          <a:blip r:embed="rId5"/>
          <a:stretch>
            <a:fillRect/>
          </a:stretch>
        </p:blipFill>
        <p:spPr>
          <a:xfrm>
            <a:off x="3912870" y="966470"/>
            <a:ext cx="2812415" cy="2306320"/>
          </a:xfrm>
          <a:prstGeom prst="rect">
            <a:avLst/>
          </a:prstGeom>
        </p:spPr>
      </p:pic>
      <p:sp>
        <p:nvSpPr>
          <p:cNvPr id="11" name="TextBox 10">
            <a:extLst>
              <a:ext uri="{FF2B5EF4-FFF2-40B4-BE49-F238E27FC236}">
                <a16:creationId xmlns:a16="http://schemas.microsoft.com/office/drawing/2014/main" id="{936C6A0A-BC32-03BE-F900-7C1323D398CC}"/>
              </a:ext>
            </a:extLst>
          </p:cNvPr>
          <p:cNvSpPr txBox="1"/>
          <p:nvPr/>
        </p:nvSpPr>
        <p:spPr>
          <a:xfrm>
            <a:off x="274320" y="233680"/>
            <a:ext cx="72339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Light"/>
              </a:rPr>
              <a:t>Threat improved temporal order memory (forward transitions in recall and recency discrimination judgments) ...</a:t>
            </a:r>
            <a:endParaRPr lang="en-US" dirty="0"/>
          </a:p>
        </p:txBody>
      </p:sp>
    </p:spTree>
    <p:extLst>
      <p:ext uri="{BB962C8B-B14F-4D97-AF65-F5344CB8AC3E}">
        <p14:creationId xmlns:p14="http://schemas.microsoft.com/office/powerpoint/2010/main" val="20014608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pic>
        <p:nvPicPr>
          <p:cNvPr id="5" name="Picture 4" descr="A screen shot of a phone&#10;&#10;Description automatically generated">
            <a:extLst>
              <a:ext uri="{FF2B5EF4-FFF2-40B4-BE49-F238E27FC236}">
                <a16:creationId xmlns:a16="http://schemas.microsoft.com/office/drawing/2014/main" id="{323F0498-77F1-FF68-B04D-2DEA8C85DACA}"/>
              </a:ext>
            </a:extLst>
          </p:cNvPr>
          <p:cNvPicPr>
            <a:picLocks noChangeAspect="1"/>
          </p:cNvPicPr>
          <p:nvPr/>
        </p:nvPicPr>
        <p:blipFill>
          <a:blip r:embed="rId3"/>
          <a:stretch>
            <a:fillRect/>
          </a:stretch>
        </p:blipFill>
        <p:spPr>
          <a:xfrm>
            <a:off x="8046720" y="1898211"/>
            <a:ext cx="3444240" cy="4453499"/>
          </a:xfrm>
          <a:prstGeom prst="rect">
            <a:avLst/>
          </a:prstGeom>
        </p:spPr>
      </p:pic>
      <p:sp>
        <p:nvSpPr>
          <p:cNvPr id="7" name="Google Shape;909;p91">
            <a:extLst>
              <a:ext uri="{FF2B5EF4-FFF2-40B4-BE49-F238E27FC236}">
                <a16:creationId xmlns:a16="http://schemas.microsoft.com/office/drawing/2014/main" id="{2134B317-F784-9C52-62E3-A5DE7F3304AB}"/>
              </a:ext>
            </a:extLst>
          </p:cNvPr>
          <p:cNvSpPr txBox="1"/>
          <p:nvPr/>
        </p:nvSpPr>
        <p:spPr>
          <a:xfrm>
            <a:off x="7996092" y="378787"/>
            <a:ext cx="3440113" cy="1323439"/>
          </a:xfrm>
          <a:prstGeom prst="rect">
            <a:avLst/>
          </a:prstGeom>
          <a:noFill/>
          <a:ln>
            <a:noFill/>
          </a:ln>
        </p:spPr>
        <p:txBody>
          <a:bodyPr spcFirstLastPara="1" wrap="square" lIns="91433" tIns="45700" rIns="91433" bIns="45700" anchor="t" anchorCtr="0">
            <a:noAutofit/>
          </a:bodyPr>
          <a:lstStyle/>
          <a:p>
            <a:r>
              <a:rPr lang="en" sz="2000" b="1" u="sng">
                <a:solidFill>
                  <a:srgbClr val="1F3864"/>
                </a:solidFill>
                <a:latin typeface="Calibri"/>
                <a:ea typeface="Calibri"/>
                <a:cs typeface="Calibri"/>
                <a:sym typeface="Calibri"/>
              </a:rPr>
              <a:t>Forward Transition</a:t>
            </a:r>
            <a:endParaRPr sz="2000" b="1" u="sng">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Proportion of events recalled </a:t>
            </a:r>
            <a:r>
              <a:rPr lang="en" sz="2000" i="1">
                <a:solidFill>
                  <a:schemeClr val="dk1"/>
                </a:solidFill>
                <a:latin typeface="Calibri"/>
                <a:ea typeface="Calibri"/>
                <a:cs typeface="Calibri"/>
                <a:sym typeface="Calibri"/>
              </a:rPr>
              <a:t>backwards or forwards </a:t>
            </a:r>
            <a:r>
              <a:rPr lang="en" sz="2000">
                <a:solidFill>
                  <a:schemeClr val="dk1"/>
                </a:solidFill>
                <a:latin typeface="Calibri"/>
                <a:ea typeface="Calibri"/>
                <a:cs typeface="Calibri"/>
                <a:sym typeface="Calibri"/>
              </a:rPr>
              <a:t>from last event in memory</a:t>
            </a:r>
            <a:endParaRPr sz="1467"/>
          </a:p>
        </p:txBody>
      </p:sp>
      <p:pic>
        <p:nvPicPr>
          <p:cNvPr id="9" name="Picture 8" descr="A graph with blue dots&#10;&#10;Description automatically generated">
            <a:extLst>
              <a:ext uri="{FF2B5EF4-FFF2-40B4-BE49-F238E27FC236}">
                <a16:creationId xmlns:a16="http://schemas.microsoft.com/office/drawing/2014/main" id="{6DB08E97-92A8-D332-2C40-91B720A3872A}"/>
              </a:ext>
            </a:extLst>
          </p:cNvPr>
          <p:cNvPicPr>
            <a:picLocks noChangeAspect="1"/>
          </p:cNvPicPr>
          <p:nvPr/>
        </p:nvPicPr>
        <p:blipFill>
          <a:blip r:embed="rId4"/>
          <a:stretch>
            <a:fillRect/>
          </a:stretch>
        </p:blipFill>
        <p:spPr>
          <a:xfrm>
            <a:off x="630555" y="965835"/>
            <a:ext cx="2722245" cy="2306320"/>
          </a:xfrm>
          <a:prstGeom prst="rect">
            <a:avLst/>
          </a:prstGeom>
        </p:spPr>
      </p:pic>
      <p:pic>
        <p:nvPicPr>
          <p:cNvPr id="10" name="Picture 9" descr="A graph with blue dots and a black line&#10;&#10;Description automatically generated">
            <a:extLst>
              <a:ext uri="{FF2B5EF4-FFF2-40B4-BE49-F238E27FC236}">
                <a16:creationId xmlns:a16="http://schemas.microsoft.com/office/drawing/2014/main" id="{C075A487-D62D-657C-513B-9DD23023CEC7}"/>
              </a:ext>
            </a:extLst>
          </p:cNvPr>
          <p:cNvPicPr>
            <a:picLocks noChangeAspect="1"/>
          </p:cNvPicPr>
          <p:nvPr/>
        </p:nvPicPr>
        <p:blipFill>
          <a:blip r:embed="rId5"/>
          <a:stretch>
            <a:fillRect/>
          </a:stretch>
        </p:blipFill>
        <p:spPr>
          <a:xfrm>
            <a:off x="3912870" y="966470"/>
            <a:ext cx="2812415" cy="2306320"/>
          </a:xfrm>
          <a:prstGeom prst="rect">
            <a:avLst/>
          </a:prstGeom>
        </p:spPr>
      </p:pic>
      <p:sp>
        <p:nvSpPr>
          <p:cNvPr id="11" name="TextBox 10">
            <a:extLst>
              <a:ext uri="{FF2B5EF4-FFF2-40B4-BE49-F238E27FC236}">
                <a16:creationId xmlns:a16="http://schemas.microsoft.com/office/drawing/2014/main" id="{936C6A0A-BC32-03BE-F900-7C1323D398CC}"/>
              </a:ext>
            </a:extLst>
          </p:cNvPr>
          <p:cNvSpPr txBox="1"/>
          <p:nvPr/>
        </p:nvSpPr>
        <p:spPr>
          <a:xfrm>
            <a:off x="274320" y="233680"/>
            <a:ext cx="72339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Light"/>
              </a:rPr>
              <a:t>Threat improved temporal order memory (forward transitions in recall and recency discrimination judgments) ...</a:t>
            </a:r>
            <a:endParaRPr lang="en-US" dirty="0"/>
          </a:p>
        </p:txBody>
      </p:sp>
      <p:sp>
        <p:nvSpPr>
          <p:cNvPr id="2" name="Rectangle 1">
            <a:extLst>
              <a:ext uri="{FF2B5EF4-FFF2-40B4-BE49-F238E27FC236}">
                <a16:creationId xmlns:a16="http://schemas.microsoft.com/office/drawing/2014/main" id="{164ACEF1-1DBB-1F26-115F-0D003F89FB8D}"/>
              </a:ext>
            </a:extLst>
          </p:cNvPr>
          <p:cNvSpPr/>
          <p:nvPr/>
        </p:nvSpPr>
        <p:spPr>
          <a:xfrm>
            <a:off x="1192161" y="1093838"/>
            <a:ext cx="1659193" cy="19541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9C02A27-E3FA-FDBF-95E1-3E7A19A6289B}"/>
              </a:ext>
            </a:extLst>
          </p:cNvPr>
          <p:cNvSpPr/>
          <p:nvPr/>
        </p:nvSpPr>
        <p:spPr>
          <a:xfrm>
            <a:off x="4535128" y="1044676"/>
            <a:ext cx="1659193" cy="19541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714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pic>
        <p:nvPicPr>
          <p:cNvPr id="5" name="Picture 4" descr="A screen shot of a phone&#10;&#10;Description automatically generated">
            <a:extLst>
              <a:ext uri="{FF2B5EF4-FFF2-40B4-BE49-F238E27FC236}">
                <a16:creationId xmlns:a16="http://schemas.microsoft.com/office/drawing/2014/main" id="{323F0498-77F1-FF68-B04D-2DEA8C85DACA}"/>
              </a:ext>
            </a:extLst>
          </p:cNvPr>
          <p:cNvPicPr>
            <a:picLocks noChangeAspect="1"/>
          </p:cNvPicPr>
          <p:nvPr/>
        </p:nvPicPr>
        <p:blipFill>
          <a:blip r:embed="rId3"/>
          <a:stretch>
            <a:fillRect/>
          </a:stretch>
        </p:blipFill>
        <p:spPr>
          <a:xfrm>
            <a:off x="8046720" y="1898211"/>
            <a:ext cx="3444240" cy="4453499"/>
          </a:xfrm>
          <a:prstGeom prst="rect">
            <a:avLst/>
          </a:prstGeom>
        </p:spPr>
      </p:pic>
      <p:sp>
        <p:nvSpPr>
          <p:cNvPr id="7" name="Google Shape;909;p91">
            <a:extLst>
              <a:ext uri="{FF2B5EF4-FFF2-40B4-BE49-F238E27FC236}">
                <a16:creationId xmlns:a16="http://schemas.microsoft.com/office/drawing/2014/main" id="{2134B317-F784-9C52-62E3-A5DE7F3304AB}"/>
              </a:ext>
            </a:extLst>
          </p:cNvPr>
          <p:cNvSpPr txBox="1"/>
          <p:nvPr/>
        </p:nvSpPr>
        <p:spPr>
          <a:xfrm>
            <a:off x="7996092" y="378787"/>
            <a:ext cx="3440113" cy="1323439"/>
          </a:xfrm>
          <a:prstGeom prst="rect">
            <a:avLst/>
          </a:prstGeom>
          <a:noFill/>
          <a:ln>
            <a:noFill/>
          </a:ln>
        </p:spPr>
        <p:txBody>
          <a:bodyPr spcFirstLastPara="1" wrap="square" lIns="91433" tIns="45700" rIns="91433" bIns="45700" anchor="t" anchorCtr="0">
            <a:noAutofit/>
          </a:bodyPr>
          <a:lstStyle/>
          <a:p>
            <a:r>
              <a:rPr lang="en" sz="2000" b="1" u="sng">
                <a:solidFill>
                  <a:srgbClr val="1F3864"/>
                </a:solidFill>
                <a:latin typeface="Calibri"/>
                <a:ea typeface="Calibri"/>
                <a:cs typeface="Calibri"/>
                <a:sym typeface="Calibri"/>
              </a:rPr>
              <a:t>Forward Transition</a:t>
            </a:r>
            <a:endParaRPr sz="2000" b="1" u="sng">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Proportion of events recalled </a:t>
            </a:r>
            <a:r>
              <a:rPr lang="en" sz="2000" i="1">
                <a:solidFill>
                  <a:schemeClr val="dk1"/>
                </a:solidFill>
                <a:latin typeface="Calibri"/>
                <a:ea typeface="Calibri"/>
                <a:cs typeface="Calibri"/>
                <a:sym typeface="Calibri"/>
              </a:rPr>
              <a:t>backwards or forwards </a:t>
            </a:r>
            <a:r>
              <a:rPr lang="en" sz="2000">
                <a:solidFill>
                  <a:schemeClr val="dk1"/>
                </a:solidFill>
                <a:latin typeface="Calibri"/>
                <a:ea typeface="Calibri"/>
                <a:cs typeface="Calibri"/>
                <a:sym typeface="Calibri"/>
              </a:rPr>
              <a:t>from last event in memory</a:t>
            </a:r>
            <a:endParaRPr sz="1467"/>
          </a:p>
        </p:txBody>
      </p:sp>
      <p:pic>
        <p:nvPicPr>
          <p:cNvPr id="9" name="Picture 8" descr="A graph with blue dots&#10;&#10;Description automatically generated">
            <a:extLst>
              <a:ext uri="{FF2B5EF4-FFF2-40B4-BE49-F238E27FC236}">
                <a16:creationId xmlns:a16="http://schemas.microsoft.com/office/drawing/2014/main" id="{6DB08E97-92A8-D332-2C40-91B720A3872A}"/>
              </a:ext>
            </a:extLst>
          </p:cNvPr>
          <p:cNvPicPr>
            <a:picLocks noChangeAspect="1"/>
          </p:cNvPicPr>
          <p:nvPr/>
        </p:nvPicPr>
        <p:blipFill>
          <a:blip r:embed="rId4"/>
          <a:stretch>
            <a:fillRect/>
          </a:stretch>
        </p:blipFill>
        <p:spPr>
          <a:xfrm>
            <a:off x="630555" y="965835"/>
            <a:ext cx="2722245" cy="2306320"/>
          </a:xfrm>
          <a:prstGeom prst="rect">
            <a:avLst/>
          </a:prstGeom>
        </p:spPr>
      </p:pic>
      <p:pic>
        <p:nvPicPr>
          <p:cNvPr id="10" name="Picture 9" descr="A graph with blue dots and a black line&#10;&#10;Description automatically generated">
            <a:extLst>
              <a:ext uri="{FF2B5EF4-FFF2-40B4-BE49-F238E27FC236}">
                <a16:creationId xmlns:a16="http://schemas.microsoft.com/office/drawing/2014/main" id="{C075A487-D62D-657C-513B-9DD23023CEC7}"/>
              </a:ext>
            </a:extLst>
          </p:cNvPr>
          <p:cNvPicPr>
            <a:picLocks noChangeAspect="1"/>
          </p:cNvPicPr>
          <p:nvPr/>
        </p:nvPicPr>
        <p:blipFill>
          <a:blip r:embed="rId5"/>
          <a:stretch>
            <a:fillRect/>
          </a:stretch>
        </p:blipFill>
        <p:spPr>
          <a:xfrm>
            <a:off x="3912870" y="966470"/>
            <a:ext cx="2812415" cy="2306320"/>
          </a:xfrm>
          <a:prstGeom prst="rect">
            <a:avLst/>
          </a:prstGeom>
        </p:spPr>
      </p:pic>
      <p:sp>
        <p:nvSpPr>
          <p:cNvPr id="11" name="TextBox 10">
            <a:extLst>
              <a:ext uri="{FF2B5EF4-FFF2-40B4-BE49-F238E27FC236}">
                <a16:creationId xmlns:a16="http://schemas.microsoft.com/office/drawing/2014/main" id="{936C6A0A-BC32-03BE-F900-7C1323D398CC}"/>
              </a:ext>
            </a:extLst>
          </p:cNvPr>
          <p:cNvSpPr txBox="1"/>
          <p:nvPr/>
        </p:nvSpPr>
        <p:spPr>
          <a:xfrm>
            <a:off x="274320" y="233680"/>
            <a:ext cx="72339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Light"/>
              </a:rPr>
              <a:t>Threat improved temporal order memory (forward transitions in recall and recency discrimination judgments) ...</a:t>
            </a:r>
            <a:endParaRPr lang="en-US" dirty="0"/>
          </a:p>
        </p:txBody>
      </p:sp>
    </p:spTree>
    <p:extLst>
      <p:ext uri="{BB962C8B-B14F-4D97-AF65-F5344CB8AC3E}">
        <p14:creationId xmlns:p14="http://schemas.microsoft.com/office/powerpoint/2010/main" val="1088653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pic>
        <p:nvPicPr>
          <p:cNvPr id="5" name="Picture 4" descr="A screen shot of a phone&#10;&#10;Description automatically generated">
            <a:extLst>
              <a:ext uri="{FF2B5EF4-FFF2-40B4-BE49-F238E27FC236}">
                <a16:creationId xmlns:a16="http://schemas.microsoft.com/office/drawing/2014/main" id="{323F0498-77F1-FF68-B04D-2DEA8C85DACA}"/>
              </a:ext>
            </a:extLst>
          </p:cNvPr>
          <p:cNvPicPr>
            <a:picLocks noChangeAspect="1"/>
          </p:cNvPicPr>
          <p:nvPr/>
        </p:nvPicPr>
        <p:blipFill>
          <a:blip r:embed="rId3"/>
          <a:stretch>
            <a:fillRect/>
          </a:stretch>
        </p:blipFill>
        <p:spPr>
          <a:xfrm>
            <a:off x="8046720" y="1898211"/>
            <a:ext cx="3444240" cy="4453499"/>
          </a:xfrm>
          <a:prstGeom prst="rect">
            <a:avLst/>
          </a:prstGeom>
        </p:spPr>
      </p:pic>
      <p:sp>
        <p:nvSpPr>
          <p:cNvPr id="7" name="Google Shape;909;p91">
            <a:extLst>
              <a:ext uri="{FF2B5EF4-FFF2-40B4-BE49-F238E27FC236}">
                <a16:creationId xmlns:a16="http://schemas.microsoft.com/office/drawing/2014/main" id="{2134B317-F784-9C52-62E3-A5DE7F3304AB}"/>
              </a:ext>
            </a:extLst>
          </p:cNvPr>
          <p:cNvSpPr txBox="1"/>
          <p:nvPr/>
        </p:nvSpPr>
        <p:spPr>
          <a:xfrm>
            <a:off x="7996092" y="378787"/>
            <a:ext cx="3440113" cy="1323439"/>
          </a:xfrm>
          <a:prstGeom prst="rect">
            <a:avLst/>
          </a:prstGeom>
          <a:noFill/>
          <a:ln>
            <a:noFill/>
          </a:ln>
        </p:spPr>
        <p:txBody>
          <a:bodyPr spcFirstLastPara="1" wrap="square" lIns="91433" tIns="45700" rIns="91433" bIns="45700" anchor="t" anchorCtr="0">
            <a:noAutofit/>
          </a:bodyPr>
          <a:lstStyle/>
          <a:p>
            <a:r>
              <a:rPr lang="en" sz="2000" b="1" u="sng">
                <a:solidFill>
                  <a:srgbClr val="1F3864"/>
                </a:solidFill>
                <a:latin typeface="Calibri"/>
                <a:ea typeface="Calibri"/>
                <a:cs typeface="Calibri"/>
                <a:sym typeface="Calibri"/>
              </a:rPr>
              <a:t>Forward Transition</a:t>
            </a:r>
            <a:endParaRPr sz="2000" b="1" u="sng">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Proportion of events recalled </a:t>
            </a:r>
            <a:r>
              <a:rPr lang="en" sz="2000" i="1">
                <a:solidFill>
                  <a:schemeClr val="dk1"/>
                </a:solidFill>
                <a:latin typeface="Calibri"/>
                <a:ea typeface="Calibri"/>
                <a:cs typeface="Calibri"/>
                <a:sym typeface="Calibri"/>
              </a:rPr>
              <a:t>backwards or forwards </a:t>
            </a:r>
            <a:r>
              <a:rPr lang="en" sz="2000">
                <a:solidFill>
                  <a:schemeClr val="dk1"/>
                </a:solidFill>
                <a:latin typeface="Calibri"/>
                <a:ea typeface="Calibri"/>
                <a:cs typeface="Calibri"/>
                <a:sym typeface="Calibri"/>
              </a:rPr>
              <a:t>from last event in memory</a:t>
            </a:r>
            <a:endParaRPr sz="1467"/>
          </a:p>
        </p:txBody>
      </p:sp>
      <p:pic>
        <p:nvPicPr>
          <p:cNvPr id="9" name="Picture 8" descr="A graph with blue dots&#10;&#10;Description automatically generated">
            <a:extLst>
              <a:ext uri="{FF2B5EF4-FFF2-40B4-BE49-F238E27FC236}">
                <a16:creationId xmlns:a16="http://schemas.microsoft.com/office/drawing/2014/main" id="{6DB08E97-92A8-D332-2C40-91B720A3872A}"/>
              </a:ext>
            </a:extLst>
          </p:cNvPr>
          <p:cNvPicPr>
            <a:picLocks noChangeAspect="1"/>
          </p:cNvPicPr>
          <p:nvPr/>
        </p:nvPicPr>
        <p:blipFill>
          <a:blip r:embed="rId4"/>
          <a:stretch>
            <a:fillRect/>
          </a:stretch>
        </p:blipFill>
        <p:spPr>
          <a:xfrm>
            <a:off x="630555" y="965835"/>
            <a:ext cx="2722245" cy="2306320"/>
          </a:xfrm>
          <a:prstGeom prst="rect">
            <a:avLst/>
          </a:prstGeom>
        </p:spPr>
      </p:pic>
      <p:pic>
        <p:nvPicPr>
          <p:cNvPr id="10" name="Picture 9" descr="A graph with blue dots and a black line&#10;&#10;Description automatically generated">
            <a:extLst>
              <a:ext uri="{FF2B5EF4-FFF2-40B4-BE49-F238E27FC236}">
                <a16:creationId xmlns:a16="http://schemas.microsoft.com/office/drawing/2014/main" id="{C075A487-D62D-657C-513B-9DD23023CEC7}"/>
              </a:ext>
            </a:extLst>
          </p:cNvPr>
          <p:cNvPicPr>
            <a:picLocks noChangeAspect="1"/>
          </p:cNvPicPr>
          <p:nvPr/>
        </p:nvPicPr>
        <p:blipFill>
          <a:blip r:embed="rId5"/>
          <a:stretch>
            <a:fillRect/>
          </a:stretch>
        </p:blipFill>
        <p:spPr>
          <a:xfrm>
            <a:off x="3912870" y="966470"/>
            <a:ext cx="2812415" cy="2306320"/>
          </a:xfrm>
          <a:prstGeom prst="rect">
            <a:avLst/>
          </a:prstGeom>
        </p:spPr>
      </p:pic>
      <p:sp>
        <p:nvSpPr>
          <p:cNvPr id="11" name="TextBox 10">
            <a:extLst>
              <a:ext uri="{FF2B5EF4-FFF2-40B4-BE49-F238E27FC236}">
                <a16:creationId xmlns:a16="http://schemas.microsoft.com/office/drawing/2014/main" id="{936C6A0A-BC32-03BE-F900-7C1323D398CC}"/>
              </a:ext>
            </a:extLst>
          </p:cNvPr>
          <p:cNvSpPr txBox="1"/>
          <p:nvPr/>
        </p:nvSpPr>
        <p:spPr>
          <a:xfrm>
            <a:off x="274320" y="233680"/>
            <a:ext cx="72339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Light"/>
              </a:rPr>
              <a:t>Threat improved temporal order memory (forward transitions in recall and recency discrimination judgments) ...</a:t>
            </a:r>
            <a:endParaRPr lang="en-US" dirty="0"/>
          </a:p>
        </p:txBody>
      </p:sp>
      <p:sp>
        <p:nvSpPr>
          <p:cNvPr id="14" name="TextBox 13">
            <a:extLst>
              <a:ext uri="{FF2B5EF4-FFF2-40B4-BE49-F238E27FC236}">
                <a16:creationId xmlns:a16="http://schemas.microsoft.com/office/drawing/2014/main" id="{B3E717B2-DAFF-DEAA-81AF-7CCCB596F298}"/>
              </a:ext>
            </a:extLst>
          </p:cNvPr>
          <p:cNvSpPr txBox="1"/>
          <p:nvPr/>
        </p:nvSpPr>
        <p:spPr>
          <a:xfrm>
            <a:off x="274320" y="3302000"/>
            <a:ext cx="727456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Light"/>
                <a:ea typeface="Calibri Light"/>
                <a:cs typeface="Calibri Light"/>
              </a:rPr>
              <a:t>… and this was true using either objective measures of threat (i.e., pre-determined segments of the haunted house) or individually specific subjective measures of threats (i.e., fear judgments)</a:t>
            </a:r>
          </a:p>
        </p:txBody>
      </p:sp>
      <p:pic>
        <p:nvPicPr>
          <p:cNvPr id="15" name="Picture 14" descr="A graph with a line and a line&#10;&#10;Description automatically generated">
            <a:extLst>
              <a:ext uri="{FF2B5EF4-FFF2-40B4-BE49-F238E27FC236}">
                <a16:creationId xmlns:a16="http://schemas.microsoft.com/office/drawing/2014/main" id="{E91AD975-9F0E-3BCF-5CC8-2D6D05FFC059}"/>
              </a:ext>
            </a:extLst>
          </p:cNvPr>
          <p:cNvPicPr>
            <a:picLocks noChangeAspect="1"/>
          </p:cNvPicPr>
          <p:nvPr/>
        </p:nvPicPr>
        <p:blipFill>
          <a:blip r:embed="rId6"/>
          <a:stretch>
            <a:fillRect/>
          </a:stretch>
        </p:blipFill>
        <p:spPr>
          <a:xfrm>
            <a:off x="732155" y="4369435"/>
            <a:ext cx="2517140" cy="2308225"/>
          </a:xfrm>
          <a:prstGeom prst="rect">
            <a:avLst/>
          </a:prstGeom>
        </p:spPr>
      </p:pic>
      <p:pic>
        <p:nvPicPr>
          <p:cNvPr id="16" name="Picture 15">
            <a:extLst>
              <a:ext uri="{FF2B5EF4-FFF2-40B4-BE49-F238E27FC236}">
                <a16:creationId xmlns:a16="http://schemas.microsoft.com/office/drawing/2014/main" id="{F60EC872-0E68-42A7-3262-7868217DB462}"/>
              </a:ext>
            </a:extLst>
          </p:cNvPr>
          <p:cNvPicPr>
            <a:picLocks noChangeAspect="1"/>
          </p:cNvPicPr>
          <p:nvPr/>
        </p:nvPicPr>
        <p:blipFill>
          <a:blip r:embed="rId7"/>
          <a:stretch>
            <a:fillRect/>
          </a:stretch>
        </p:blipFill>
        <p:spPr>
          <a:xfrm>
            <a:off x="4085590" y="4370070"/>
            <a:ext cx="2468245" cy="2301240"/>
          </a:xfrm>
          <a:prstGeom prst="rect">
            <a:avLst/>
          </a:prstGeom>
        </p:spPr>
      </p:pic>
      <p:sp>
        <p:nvSpPr>
          <p:cNvPr id="3" name="Rectangle 2">
            <a:extLst>
              <a:ext uri="{FF2B5EF4-FFF2-40B4-BE49-F238E27FC236}">
                <a16:creationId xmlns:a16="http://schemas.microsoft.com/office/drawing/2014/main" id="{47C5AD6F-FFE6-78D9-4629-2EEC139FC47A}"/>
              </a:ext>
            </a:extLst>
          </p:cNvPr>
          <p:cNvSpPr/>
          <p:nvPr/>
        </p:nvSpPr>
        <p:spPr>
          <a:xfrm>
            <a:off x="1241322" y="4424515"/>
            <a:ext cx="1843547" cy="185583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CADC9CF-4921-2E63-B372-B2A4BCA63B3B}"/>
              </a:ext>
            </a:extLst>
          </p:cNvPr>
          <p:cNvSpPr/>
          <p:nvPr/>
        </p:nvSpPr>
        <p:spPr>
          <a:xfrm>
            <a:off x="4559708" y="4424514"/>
            <a:ext cx="1843547" cy="19295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47973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pic>
        <p:nvPicPr>
          <p:cNvPr id="5" name="Picture 4" descr="A screen shot of a phone&#10;&#10;Description automatically generated">
            <a:extLst>
              <a:ext uri="{FF2B5EF4-FFF2-40B4-BE49-F238E27FC236}">
                <a16:creationId xmlns:a16="http://schemas.microsoft.com/office/drawing/2014/main" id="{323F0498-77F1-FF68-B04D-2DEA8C85DACA}"/>
              </a:ext>
            </a:extLst>
          </p:cNvPr>
          <p:cNvPicPr>
            <a:picLocks noChangeAspect="1"/>
          </p:cNvPicPr>
          <p:nvPr/>
        </p:nvPicPr>
        <p:blipFill>
          <a:blip r:embed="rId3"/>
          <a:stretch>
            <a:fillRect/>
          </a:stretch>
        </p:blipFill>
        <p:spPr>
          <a:xfrm>
            <a:off x="8046720" y="1898211"/>
            <a:ext cx="3444240" cy="4453499"/>
          </a:xfrm>
          <a:prstGeom prst="rect">
            <a:avLst/>
          </a:prstGeom>
        </p:spPr>
      </p:pic>
      <p:sp>
        <p:nvSpPr>
          <p:cNvPr id="7" name="Google Shape;909;p91">
            <a:extLst>
              <a:ext uri="{FF2B5EF4-FFF2-40B4-BE49-F238E27FC236}">
                <a16:creationId xmlns:a16="http://schemas.microsoft.com/office/drawing/2014/main" id="{2134B317-F784-9C52-62E3-A5DE7F3304AB}"/>
              </a:ext>
            </a:extLst>
          </p:cNvPr>
          <p:cNvSpPr txBox="1"/>
          <p:nvPr/>
        </p:nvSpPr>
        <p:spPr>
          <a:xfrm>
            <a:off x="7996092" y="378787"/>
            <a:ext cx="3440113" cy="1323439"/>
          </a:xfrm>
          <a:prstGeom prst="rect">
            <a:avLst/>
          </a:prstGeom>
          <a:noFill/>
          <a:ln>
            <a:noFill/>
          </a:ln>
        </p:spPr>
        <p:txBody>
          <a:bodyPr spcFirstLastPara="1" wrap="square" lIns="91433" tIns="45700" rIns="91433" bIns="45700" anchor="t" anchorCtr="0">
            <a:noAutofit/>
          </a:bodyPr>
          <a:lstStyle/>
          <a:p>
            <a:r>
              <a:rPr lang="en" sz="2000" b="1" u="sng">
                <a:solidFill>
                  <a:srgbClr val="1F3864"/>
                </a:solidFill>
                <a:latin typeface="Calibri"/>
                <a:ea typeface="Calibri"/>
                <a:cs typeface="Calibri"/>
                <a:sym typeface="Calibri"/>
              </a:rPr>
              <a:t>Forward Transition</a:t>
            </a:r>
            <a:endParaRPr sz="2000" b="1" u="sng">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Proportion of events recalled </a:t>
            </a:r>
            <a:r>
              <a:rPr lang="en" sz="2000" i="1">
                <a:solidFill>
                  <a:schemeClr val="dk1"/>
                </a:solidFill>
                <a:latin typeface="Calibri"/>
                <a:ea typeface="Calibri"/>
                <a:cs typeface="Calibri"/>
                <a:sym typeface="Calibri"/>
              </a:rPr>
              <a:t>backwards or forwards </a:t>
            </a:r>
            <a:r>
              <a:rPr lang="en" sz="2000">
                <a:solidFill>
                  <a:schemeClr val="dk1"/>
                </a:solidFill>
                <a:latin typeface="Calibri"/>
                <a:ea typeface="Calibri"/>
                <a:cs typeface="Calibri"/>
                <a:sym typeface="Calibri"/>
              </a:rPr>
              <a:t>from last event in memory</a:t>
            </a:r>
            <a:endParaRPr sz="1467"/>
          </a:p>
        </p:txBody>
      </p:sp>
      <p:pic>
        <p:nvPicPr>
          <p:cNvPr id="9" name="Picture 8" descr="A graph with blue dots&#10;&#10;Description automatically generated">
            <a:extLst>
              <a:ext uri="{FF2B5EF4-FFF2-40B4-BE49-F238E27FC236}">
                <a16:creationId xmlns:a16="http://schemas.microsoft.com/office/drawing/2014/main" id="{6DB08E97-92A8-D332-2C40-91B720A3872A}"/>
              </a:ext>
            </a:extLst>
          </p:cNvPr>
          <p:cNvPicPr>
            <a:picLocks noChangeAspect="1"/>
          </p:cNvPicPr>
          <p:nvPr/>
        </p:nvPicPr>
        <p:blipFill>
          <a:blip r:embed="rId4"/>
          <a:stretch>
            <a:fillRect/>
          </a:stretch>
        </p:blipFill>
        <p:spPr>
          <a:xfrm>
            <a:off x="630555" y="965835"/>
            <a:ext cx="2722245" cy="2306320"/>
          </a:xfrm>
          <a:prstGeom prst="rect">
            <a:avLst/>
          </a:prstGeom>
        </p:spPr>
      </p:pic>
      <p:pic>
        <p:nvPicPr>
          <p:cNvPr id="10" name="Picture 9" descr="A graph with blue dots and a black line&#10;&#10;Description automatically generated">
            <a:extLst>
              <a:ext uri="{FF2B5EF4-FFF2-40B4-BE49-F238E27FC236}">
                <a16:creationId xmlns:a16="http://schemas.microsoft.com/office/drawing/2014/main" id="{C075A487-D62D-657C-513B-9DD23023CEC7}"/>
              </a:ext>
            </a:extLst>
          </p:cNvPr>
          <p:cNvPicPr>
            <a:picLocks noChangeAspect="1"/>
          </p:cNvPicPr>
          <p:nvPr/>
        </p:nvPicPr>
        <p:blipFill>
          <a:blip r:embed="rId5"/>
          <a:stretch>
            <a:fillRect/>
          </a:stretch>
        </p:blipFill>
        <p:spPr>
          <a:xfrm>
            <a:off x="3912870" y="966470"/>
            <a:ext cx="2812415" cy="2306320"/>
          </a:xfrm>
          <a:prstGeom prst="rect">
            <a:avLst/>
          </a:prstGeom>
        </p:spPr>
      </p:pic>
      <p:sp>
        <p:nvSpPr>
          <p:cNvPr id="11" name="TextBox 10">
            <a:extLst>
              <a:ext uri="{FF2B5EF4-FFF2-40B4-BE49-F238E27FC236}">
                <a16:creationId xmlns:a16="http://schemas.microsoft.com/office/drawing/2014/main" id="{936C6A0A-BC32-03BE-F900-7C1323D398CC}"/>
              </a:ext>
            </a:extLst>
          </p:cNvPr>
          <p:cNvSpPr txBox="1"/>
          <p:nvPr/>
        </p:nvSpPr>
        <p:spPr>
          <a:xfrm>
            <a:off x="274320" y="233680"/>
            <a:ext cx="72339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Light"/>
              </a:rPr>
              <a:t>Threat improved temporal order memory (forward transitions in recall and recency discrimination judgments) ...</a:t>
            </a:r>
            <a:endParaRPr lang="en-US" dirty="0"/>
          </a:p>
        </p:txBody>
      </p:sp>
      <p:sp>
        <p:nvSpPr>
          <p:cNvPr id="14" name="TextBox 13">
            <a:extLst>
              <a:ext uri="{FF2B5EF4-FFF2-40B4-BE49-F238E27FC236}">
                <a16:creationId xmlns:a16="http://schemas.microsoft.com/office/drawing/2014/main" id="{B3E717B2-DAFF-DEAA-81AF-7CCCB596F298}"/>
              </a:ext>
            </a:extLst>
          </p:cNvPr>
          <p:cNvSpPr txBox="1"/>
          <p:nvPr/>
        </p:nvSpPr>
        <p:spPr>
          <a:xfrm>
            <a:off x="274320" y="3302000"/>
            <a:ext cx="727456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Light"/>
                <a:ea typeface="Calibri Light"/>
                <a:cs typeface="Calibri Light"/>
              </a:rPr>
              <a:t>… and this was true using either objective measures of threat (i.e., pre-determined segments of the haunted house) or individually specific subjective measures of threats (i.e., fear judgments)</a:t>
            </a:r>
          </a:p>
        </p:txBody>
      </p:sp>
      <p:pic>
        <p:nvPicPr>
          <p:cNvPr id="15" name="Picture 14" descr="A graph with a line and a line&#10;&#10;Description automatically generated">
            <a:extLst>
              <a:ext uri="{FF2B5EF4-FFF2-40B4-BE49-F238E27FC236}">
                <a16:creationId xmlns:a16="http://schemas.microsoft.com/office/drawing/2014/main" id="{E91AD975-9F0E-3BCF-5CC8-2D6D05FFC059}"/>
              </a:ext>
            </a:extLst>
          </p:cNvPr>
          <p:cNvPicPr>
            <a:picLocks noChangeAspect="1"/>
          </p:cNvPicPr>
          <p:nvPr/>
        </p:nvPicPr>
        <p:blipFill>
          <a:blip r:embed="rId6"/>
          <a:stretch>
            <a:fillRect/>
          </a:stretch>
        </p:blipFill>
        <p:spPr>
          <a:xfrm>
            <a:off x="732155" y="4369435"/>
            <a:ext cx="2517140" cy="2308225"/>
          </a:xfrm>
          <a:prstGeom prst="rect">
            <a:avLst/>
          </a:prstGeom>
        </p:spPr>
      </p:pic>
      <p:pic>
        <p:nvPicPr>
          <p:cNvPr id="16" name="Picture 15">
            <a:extLst>
              <a:ext uri="{FF2B5EF4-FFF2-40B4-BE49-F238E27FC236}">
                <a16:creationId xmlns:a16="http://schemas.microsoft.com/office/drawing/2014/main" id="{F60EC872-0E68-42A7-3262-7868217DB462}"/>
              </a:ext>
            </a:extLst>
          </p:cNvPr>
          <p:cNvPicPr>
            <a:picLocks noChangeAspect="1"/>
          </p:cNvPicPr>
          <p:nvPr/>
        </p:nvPicPr>
        <p:blipFill>
          <a:blip r:embed="rId7"/>
          <a:stretch>
            <a:fillRect/>
          </a:stretch>
        </p:blipFill>
        <p:spPr>
          <a:xfrm>
            <a:off x="4085590" y="4370070"/>
            <a:ext cx="2468245" cy="2301240"/>
          </a:xfrm>
          <a:prstGeom prst="rect">
            <a:avLst/>
          </a:prstGeom>
        </p:spPr>
      </p:pic>
    </p:spTree>
    <p:extLst>
      <p:ext uri="{BB962C8B-B14F-4D97-AF65-F5344CB8AC3E}">
        <p14:creationId xmlns:p14="http://schemas.microsoft.com/office/powerpoint/2010/main" val="4578976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2EEDFF-8807-C7D5-AAEE-4B42B36C632C}"/>
              </a:ext>
            </a:extLst>
          </p:cNvPr>
          <p:cNvSpPr txBox="1"/>
          <p:nvPr/>
        </p:nvSpPr>
        <p:spPr>
          <a:xfrm>
            <a:off x="2493571" y="406065"/>
            <a:ext cx="7204857" cy="584775"/>
          </a:xfrm>
          <a:prstGeom prst="rect">
            <a:avLst/>
          </a:prstGeom>
          <a:noFill/>
        </p:spPr>
        <p:txBody>
          <a:bodyPr wrap="none" rtlCol="0">
            <a:spAutoFit/>
          </a:bodyPr>
          <a:lstStyle/>
          <a:p>
            <a:pPr algn="ctr"/>
            <a:r>
              <a:rPr lang="en-US" sz="3200" b="1"/>
              <a:t>What did this project teach us happens …</a:t>
            </a:r>
          </a:p>
        </p:txBody>
      </p:sp>
      <p:sp>
        <p:nvSpPr>
          <p:cNvPr id="3" name="TextBox 2">
            <a:extLst>
              <a:ext uri="{FF2B5EF4-FFF2-40B4-BE49-F238E27FC236}">
                <a16:creationId xmlns:a16="http://schemas.microsoft.com/office/drawing/2014/main" id="{DAC52892-E71D-8D03-C7D5-6B63993C3BF2}"/>
              </a:ext>
            </a:extLst>
          </p:cNvPr>
          <p:cNvSpPr txBox="1"/>
          <p:nvPr/>
        </p:nvSpPr>
        <p:spPr>
          <a:xfrm>
            <a:off x="1597020" y="1387065"/>
            <a:ext cx="2630464" cy="584775"/>
          </a:xfrm>
          <a:prstGeom prst="rect">
            <a:avLst/>
          </a:prstGeom>
          <a:noFill/>
        </p:spPr>
        <p:txBody>
          <a:bodyPr wrap="none" rtlCol="0">
            <a:spAutoFit/>
          </a:bodyPr>
          <a:lstStyle/>
          <a:p>
            <a:pPr algn="ctr"/>
            <a:r>
              <a:rPr lang="en-US" sz="3200"/>
              <a:t>During threats</a:t>
            </a:r>
          </a:p>
        </p:txBody>
      </p:sp>
      <p:sp>
        <p:nvSpPr>
          <p:cNvPr id="4" name="TextBox 3">
            <a:extLst>
              <a:ext uri="{FF2B5EF4-FFF2-40B4-BE49-F238E27FC236}">
                <a16:creationId xmlns:a16="http://schemas.microsoft.com/office/drawing/2014/main" id="{CF939DF0-C6B8-C546-CB61-6D6324755F2E}"/>
              </a:ext>
            </a:extLst>
          </p:cNvPr>
          <p:cNvSpPr txBox="1"/>
          <p:nvPr/>
        </p:nvSpPr>
        <p:spPr>
          <a:xfrm>
            <a:off x="8070693" y="1380759"/>
            <a:ext cx="2360967" cy="584775"/>
          </a:xfrm>
          <a:prstGeom prst="rect">
            <a:avLst/>
          </a:prstGeom>
          <a:noFill/>
        </p:spPr>
        <p:txBody>
          <a:bodyPr wrap="none" rtlCol="0">
            <a:spAutoFit/>
          </a:bodyPr>
          <a:lstStyle/>
          <a:p>
            <a:r>
              <a:rPr lang="en-US" sz="3200" b="1">
                <a:solidFill>
                  <a:srgbClr val="7030A0"/>
                </a:solidFill>
              </a:rPr>
              <a:t>After threats</a:t>
            </a:r>
          </a:p>
        </p:txBody>
      </p:sp>
      <p:pic>
        <p:nvPicPr>
          <p:cNvPr id="8" name="Picture 7" descr="A person sitting on a couch with a blanket&#10;&#10;Description automatically generated">
            <a:extLst>
              <a:ext uri="{FF2B5EF4-FFF2-40B4-BE49-F238E27FC236}">
                <a16:creationId xmlns:a16="http://schemas.microsoft.com/office/drawing/2014/main" id="{08179840-8317-9D41-7DA9-4C715D5374C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750" b="97375" l="7429" r="99357">
                        <a14:foregroundMark x1="13214" y1="83625" x2="56714" y2="95750"/>
                        <a14:foregroundMark x1="56714" y1="95750" x2="41643" y2="87500"/>
                        <a14:foregroundMark x1="41643" y1="87500" x2="38714" y2="81875"/>
                        <a14:foregroundMark x1="38714" y1="81875" x2="41071" y2="65750"/>
                        <a14:foregroundMark x1="41071" y1="65750" x2="46929" y2="54750"/>
                        <a14:foregroundMark x1="46929" y1="54750" x2="69000" y2="49000"/>
                        <a14:foregroundMark x1="69000" y1="49000" x2="69714" y2="40750"/>
                        <a14:foregroundMark x1="69714" y1="40750" x2="72429" y2="30875"/>
                        <a14:foregroundMark x1="72429" y1="30875" x2="73500" y2="18375"/>
                        <a14:foregroundMark x1="73500" y1="18375" x2="76929" y2="13250"/>
                        <a14:foregroundMark x1="76929" y1="13250" x2="82357" y2="12375"/>
                        <a14:foregroundMark x1="82357" y1="12375" x2="85786" y2="6375"/>
                        <a14:foregroundMark x1="85786" y1="6375" x2="90929" y2="5250"/>
                        <a14:foregroundMark x1="90929" y1="5250" x2="88714" y2="16000"/>
                        <a14:foregroundMark x1="88714" y1="16000" x2="89643" y2="31250"/>
                        <a14:foregroundMark x1="89643" y1="31250" x2="87286" y2="43875"/>
                        <a14:foregroundMark x1="87286" y1="43875" x2="92357" y2="46375"/>
                        <a14:foregroundMark x1="92348" y1="46360" x2="96071" y2="52500"/>
                        <a14:foregroundMark x1="92357" y1="46375" x2="92342" y2="46351"/>
                        <a14:foregroundMark x1="96071" y1="52500" x2="98429" y2="77750"/>
                        <a14:foregroundMark x1="98429" y1="77750" x2="98071" y2="89625"/>
                        <a14:foregroundMark x1="98071" y1="89625" x2="86214" y2="97875"/>
                        <a14:foregroundMark x1="86214" y1="97875" x2="10286" y2="96125"/>
                        <a14:foregroundMark x1="10286" y1="96125" x2="7429" y2="88500"/>
                        <a14:foregroundMark x1="7429" y1="88500" x2="13571" y2="81625"/>
                        <a14:foregroundMark x1="13571" y1="81625" x2="31214" y2="85750"/>
                        <a14:foregroundMark x1="31214" y1="85750" x2="36714" y2="85125"/>
                        <a14:foregroundMark x1="36714" y1="85125" x2="40786" y2="62375"/>
                        <a14:foregroundMark x1="40786" y1="62375" x2="44929" y2="54250"/>
                        <a14:foregroundMark x1="44929" y1="54250" x2="58000" y2="47625"/>
                        <a14:foregroundMark x1="58000" y1="47625" x2="61143" y2="47125"/>
                        <a14:foregroundMark x1="63214" y1="60375" x2="88143" y2="73875"/>
                        <a14:foregroundMark x1="88143" y1="73875" x2="96000" y2="67750"/>
                        <a14:foregroundMark x1="96000" y1="67750" x2="96357" y2="56375"/>
                        <a14:foregroundMark x1="96357" y1="56375" x2="93714" y2="53000"/>
                        <a14:foregroundMark x1="89500" y1="5375" x2="89571" y2="2750"/>
                        <a14:foregroundMark x1="94071" y1="54750" x2="98429" y2="61750"/>
                        <a14:foregroundMark x1="98429" y1="61750" x2="99571" y2="80625"/>
                        <a14:foregroundMark x1="99571" y1="80625" x2="96643" y2="98000"/>
                        <a14:foregroundMark x1="96643" y1="98000" x2="82786" y2="94500"/>
                        <a14:foregroundMark x1="82786" y1="94500" x2="71929" y2="74500"/>
                        <a14:foregroundMark x1="71929" y1="74500" x2="56286" y2="95500"/>
                        <a14:foregroundMark x1="56286" y1="95500" x2="10429" y2="97000"/>
                        <a14:foregroundMark x1="10429" y1="97000" x2="9929" y2="88500"/>
                        <a14:foregroundMark x1="9929" y1="88500" x2="42857" y2="97250"/>
                        <a14:foregroundMark x1="42857" y1="97250" x2="64286" y2="95125"/>
                        <a14:foregroundMark x1="64286" y1="95125" x2="70429" y2="85750"/>
                        <a14:foregroundMark x1="70429" y1="85750" x2="72714" y2="63250"/>
                        <a14:foregroundMark x1="95000" y1="84625" x2="99071" y2="95000"/>
                        <a14:foregroundMark x1="99071" y1="95000" x2="99357" y2="97375"/>
                        <a14:foregroundMark x1="73714" y1="52750" x2="63429" y2="59125"/>
                        <a14:foregroundMark x1="63429" y1="59125" x2="48786" y2="82250"/>
                        <a14:foregroundMark x1="48786" y1="82250" x2="47286" y2="70750"/>
                        <a14:foregroundMark x1="47286" y1="70750" x2="52143" y2="62375"/>
                        <a14:foregroundMark x1="52143" y1="62375" x2="58571" y2="57750"/>
                        <a14:foregroundMark x1="58571" y1="57750" x2="61929" y2="51875"/>
                        <a14:foregroundMark x1="61929" y1="51875" x2="62429" y2="46625"/>
                        <a14:foregroundMark x1="11571" y1="22000" x2="12286" y2="78250"/>
                        <a14:foregroundMark x1="10929" y1="19750" x2="11929" y2="20375"/>
                        <a14:foregroundMark x1="10286" y1="18875" x2="10286" y2="18875"/>
                        <a14:foregroundMark x1="53071" y1="19750" x2="31429" y2="81375"/>
                        <a14:foregroundMark x1="54214" y1="19750" x2="53214" y2="43750"/>
                        <a14:foregroundMark x1="61786" y1="44250" x2="61786" y2="44250"/>
                        <a14:backgroundMark x1="98071" y1="4750" x2="98857" y2="14500"/>
                        <a14:backgroundMark x1="98857" y1="14500" x2="95429" y2="39875"/>
                        <a14:backgroundMark x1="95429" y1="39875" x2="98500" y2="47500"/>
                        <a14:backgroundMark x1="98500" y1="47500" x2="92714" y2="44375"/>
                        <a14:backgroundMark x1="92714" y1="44375" x2="93214" y2="25625"/>
                        <a14:backgroundMark x1="93214" y1="25625" x2="98000" y2="16750"/>
                        <a14:backgroundMark x1="98000" y1="16750" x2="95429" y2="5750"/>
                        <a14:backgroundMark x1="95429" y1="5750" x2="93929" y2="3125"/>
                        <a14:backgroundMark x1="87143" y1="1125" x2="87143" y2="1125"/>
                        <a14:backgroundMark x1="88214" y1="875" x2="88214" y2="87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35429" y="3316514"/>
            <a:ext cx="6197600" cy="3541486"/>
          </a:xfrm>
          <a:prstGeom prst="rect">
            <a:avLst/>
          </a:prstGeom>
        </p:spPr>
      </p:pic>
      <p:sp>
        <p:nvSpPr>
          <p:cNvPr id="9" name="TextBox 8">
            <a:extLst>
              <a:ext uri="{FF2B5EF4-FFF2-40B4-BE49-F238E27FC236}">
                <a16:creationId xmlns:a16="http://schemas.microsoft.com/office/drawing/2014/main" id="{2016CC84-2217-EDF4-3B9B-6871D5E73D68}"/>
              </a:ext>
            </a:extLst>
          </p:cNvPr>
          <p:cNvSpPr txBox="1"/>
          <p:nvPr/>
        </p:nvSpPr>
        <p:spPr>
          <a:xfrm>
            <a:off x="771395" y="1978418"/>
            <a:ext cx="4281714" cy="646331"/>
          </a:xfrm>
          <a:prstGeom prst="rect">
            <a:avLst/>
          </a:prstGeom>
          <a:noFill/>
        </p:spPr>
        <p:txBody>
          <a:bodyPr wrap="square" rtlCol="0">
            <a:spAutoFit/>
          </a:bodyPr>
          <a:lstStyle/>
          <a:p>
            <a:pPr algn="ctr"/>
            <a:r>
              <a:rPr lang="en-US" b="1"/>
              <a:t>Emotion regulation</a:t>
            </a:r>
            <a:r>
              <a:rPr lang="en-US"/>
              <a:t> is complex and colored by environmental affordances</a:t>
            </a:r>
          </a:p>
        </p:txBody>
      </p:sp>
      <p:sp>
        <p:nvSpPr>
          <p:cNvPr id="10" name="TextBox 9">
            <a:extLst>
              <a:ext uri="{FF2B5EF4-FFF2-40B4-BE49-F238E27FC236}">
                <a16:creationId xmlns:a16="http://schemas.microsoft.com/office/drawing/2014/main" id="{44B24000-8E70-7752-DAF7-108DC83311A2}"/>
              </a:ext>
            </a:extLst>
          </p:cNvPr>
          <p:cNvSpPr txBox="1"/>
          <p:nvPr/>
        </p:nvSpPr>
        <p:spPr>
          <a:xfrm>
            <a:off x="7082972" y="1974993"/>
            <a:ext cx="4281714" cy="646331"/>
          </a:xfrm>
          <a:prstGeom prst="rect">
            <a:avLst/>
          </a:prstGeom>
          <a:noFill/>
        </p:spPr>
        <p:txBody>
          <a:bodyPr wrap="square" rtlCol="0">
            <a:spAutoFit/>
          </a:bodyPr>
          <a:lstStyle/>
          <a:p>
            <a:pPr algn="ctr"/>
            <a:r>
              <a:rPr lang="en-US" b="1">
                <a:solidFill>
                  <a:srgbClr val="7030A0"/>
                </a:solidFill>
              </a:rPr>
              <a:t>Memory</a:t>
            </a:r>
            <a:r>
              <a:rPr lang="en-US">
                <a:solidFill>
                  <a:srgbClr val="7030A0"/>
                </a:solidFill>
              </a:rPr>
              <a:t> </a:t>
            </a:r>
            <a:r>
              <a:rPr lang="en-US" b="1">
                <a:solidFill>
                  <a:srgbClr val="7030A0"/>
                </a:solidFill>
              </a:rPr>
              <a:t>accuracy</a:t>
            </a:r>
            <a:r>
              <a:rPr lang="en-US">
                <a:solidFill>
                  <a:srgbClr val="7030A0"/>
                </a:solidFill>
              </a:rPr>
              <a:t> improves for some things and worsens for others</a:t>
            </a:r>
            <a:endParaRPr lang="en-US" b="1">
              <a:solidFill>
                <a:srgbClr val="7030A0"/>
              </a:solidFill>
            </a:endParaRPr>
          </a:p>
        </p:txBody>
      </p:sp>
      <p:sp>
        <p:nvSpPr>
          <p:cNvPr id="5" name="Rectangle 4">
            <a:extLst>
              <a:ext uri="{FF2B5EF4-FFF2-40B4-BE49-F238E27FC236}">
                <a16:creationId xmlns:a16="http://schemas.microsoft.com/office/drawing/2014/main" id="{655F35FC-ED8F-BDBC-9704-6DC402F7303D}"/>
              </a:ext>
            </a:extLst>
          </p:cNvPr>
          <p:cNvSpPr/>
          <p:nvPr/>
        </p:nvSpPr>
        <p:spPr>
          <a:xfrm>
            <a:off x="7071799" y="1380759"/>
            <a:ext cx="4337634" cy="1367338"/>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3019A2F-4AAF-E2ED-D83F-54DC189D2AAD}"/>
              </a:ext>
            </a:extLst>
          </p:cNvPr>
          <p:cNvSpPr txBox="1"/>
          <p:nvPr/>
        </p:nvSpPr>
        <p:spPr>
          <a:xfrm>
            <a:off x="6502400" y="3149600"/>
            <a:ext cx="544576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Memory for temporal order and item-temporal order context actually seems to improve under threat</a:t>
            </a:r>
            <a:br>
              <a:rPr lang="en-US" dirty="0"/>
            </a:b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2045281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086464" y="1799303"/>
            <a:ext cx="5852651"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Stimuli with emotional meaning tend to be remembered more often, and more accurately, than neutral stimuli </a:t>
            </a:r>
            <a:br>
              <a:rPr lang="en-US" dirty="0"/>
            </a:br>
            <a:endParaRPr lang="en-US" dirty="0">
              <a:ea typeface="Calibri"/>
              <a:cs typeface="Calibri"/>
            </a:endParaRPr>
          </a:p>
          <a:p>
            <a:pPr marL="285750" indent="-285750">
              <a:buFont typeface="Arial"/>
              <a:buChar char="•"/>
            </a:pPr>
            <a:r>
              <a:rPr lang="en-US" dirty="0"/>
              <a:t>Elevated heart rate has been linked to enhanced autobiographical memory and increased recall accuracy for emotion-eliciting stimuli </a:t>
            </a:r>
            <a:br>
              <a:rPr lang="en-US" dirty="0"/>
            </a:br>
            <a:endParaRPr lang="en-US" dirty="0">
              <a:ea typeface="Calibri"/>
              <a:cs typeface="Calibri"/>
            </a:endParaRPr>
          </a:p>
        </p:txBody>
      </p:sp>
    </p:spTree>
    <p:extLst>
      <p:ext uri="{BB962C8B-B14F-4D97-AF65-F5344CB8AC3E}">
        <p14:creationId xmlns:p14="http://schemas.microsoft.com/office/powerpoint/2010/main" val="4976089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086464" y="1799303"/>
            <a:ext cx="5852651"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Stimuli with emotional meaning tend to be remembered more often, and more accurately, than neutral stimuli </a:t>
            </a:r>
            <a:br>
              <a:rPr lang="en-US" dirty="0"/>
            </a:br>
            <a:endParaRPr lang="en-US" dirty="0">
              <a:ea typeface="Calibri"/>
              <a:cs typeface="Calibri"/>
            </a:endParaRPr>
          </a:p>
          <a:p>
            <a:pPr marL="285750" indent="-285750">
              <a:buFont typeface="Arial"/>
              <a:buChar char="•"/>
            </a:pPr>
            <a:r>
              <a:rPr lang="en-US" dirty="0"/>
              <a:t>Elevated heart rate has been linked to enhanced autobiographical memory and increased recall accuracy for emotion-eliciting stimuli </a:t>
            </a:r>
            <a:br>
              <a:rPr lang="en-US" dirty="0"/>
            </a:br>
            <a:endParaRPr lang="en-US" dirty="0"/>
          </a:p>
          <a:p>
            <a:pPr marL="285750" indent="-285750">
              <a:buFont typeface="Arial"/>
              <a:buChar char="•"/>
            </a:pPr>
            <a:r>
              <a:rPr lang="en-US" dirty="0"/>
              <a:t>High levels of Norepinephrine – a primary neurotransmitter produced during stress – are associated with enhanced memory for emotional stimuli.</a:t>
            </a:r>
          </a:p>
          <a:p>
            <a:pPr marL="285750" indent="-285750">
              <a:buFont typeface="Arial"/>
              <a:buChar char="•"/>
            </a:pPr>
            <a:endParaRPr lang="en-US" dirty="0"/>
          </a:p>
          <a:p>
            <a:pPr marL="285750" indent="-285750">
              <a:buFont typeface="Arial"/>
              <a:buChar char="•"/>
            </a:pPr>
            <a:endParaRPr lang="en-US" dirty="0">
              <a:ea typeface="Calibri"/>
              <a:cs typeface="Calibri"/>
            </a:endParaRPr>
          </a:p>
        </p:txBody>
      </p:sp>
    </p:spTree>
    <p:extLst>
      <p:ext uri="{BB962C8B-B14F-4D97-AF65-F5344CB8AC3E}">
        <p14:creationId xmlns:p14="http://schemas.microsoft.com/office/powerpoint/2010/main" val="201321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086464" y="1799303"/>
            <a:ext cx="5852651"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Stimuli with emotional meaning tend to be remembered more often, and more accurately, than neutral stimuli </a:t>
            </a:r>
            <a:br>
              <a:rPr lang="en-US" dirty="0"/>
            </a:br>
            <a:endParaRPr lang="en-US" dirty="0">
              <a:ea typeface="Calibri"/>
              <a:cs typeface="Calibri"/>
            </a:endParaRPr>
          </a:p>
          <a:p>
            <a:pPr marL="285750" indent="-285750">
              <a:buFont typeface="Arial"/>
              <a:buChar char="•"/>
            </a:pPr>
            <a:r>
              <a:rPr lang="en-US" dirty="0"/>
              <a:t>Elevated heart rate has been linked to enhanced autobiographical memory and increased recall accuracy for emotion-eliciting stimuli </a:t>
            </a:r>
            <a:br>
              <a:rPr lang="en-US" dirty="0"/>
            </a:br>
            <a:endParaRPr lang="en-US" dirty="0"/>
          </a:p>
          <a:p>
            <a:pPr marL="285750" indent="-285750">
              <a:buFont typeface="Arial"/>
              <a:buChar char="•"/>
            </a:pPr>
            <a:r>
              <a:rPr lang="en-US" dirty="0"/>
              <a:t>High levels of Norepinephrine – a primary neurotransmitter produced during stress – are associated with enhanced memory for emotional stimuli.</a:t>
            </a:r>
          </a:p>
          <a:p>
            <a:pPr marL="285750" indent="-285750">
              <a:buFont typeface="Arial"/>
              <a:buChar char="•"/>
            </a:pPr>
            <a:endParaRPr lang="en-US" dirty="0"/>
          </a:p>
          <a:p>
            <a:pPr marL="285750" indent="-285750">
              <a:buFont typeface="Arial"/>
              <a:buChar char="•"/>
            </a:pPr>
            <a:r>
              <a:rPr lang="en-US" dirty="0"/>
              <a:t>Individuals report decreased intensity when applying discrete emotion labels to affective images relative to when the images are viewed without being labeled.</a:t>
            </a:r>
            <a:endParaRPr lang="en-US" dirty="0">
              <a:ea typeface="Calibri"/>
              <a:cs typeface="Calibri"/>
            </a:endParaRPr>
          </a:p>
        </p:txBody>
      </p:sp>
    </p:spTree>
    <p:extLst>
      <p:ext uri="{BB962C8B-B14F-4D97-AF65-F5344CB8AC3E}">
        <p14:creationId xmlns:p14="http://schemas.microsoft.com/office/powerpoint/2010/main" val="3676553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5D9"/>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3B21C7A-EE53-2F61-1C3E-EFCD5977F647}"/>
              </a:ext>
            </a:extLst>
          </p:cNvPr>
          <p:cNvGrpSpPr/>
          <p:nvPr/>
        </p:nvGrpSpPr>
        <p:grpSpPr>
          <a:xfrm>
            <a:off x="6605799" y="1422529"/>
            <a:ext cx="4869024" cy="4774209"/>
            <a:chOff x="6605799" y="1422529"/>
            <a:chExt cx="4869024" cy="4774209"/>
          </a:xfrm>
        </p:grpSpPr>
        <p:pic>
          <p:nvPicPr>
            <p:cNvPr id="14" name="Picture 13" descr="A child and child standing on a sidewalk&#10;&#10;Description automatically generated">
              <a:extLst>
                <a:ext uri="{FF2B5EF4-FFF2-40B4-BE49-F238E27FC236}">
                  <a16:creationId xmlns:a16="http://schemas.microsoft.com/office/drawing/2014/main" id="{490FE309-3B15-D1D9-7208-94A08A99499F}"/>
                </a:ext>
              </a:extLst>
            </p:cNvPr>
            <p:cNvPicPr>
              <a:picLocks noChangeAspect="1"/>
            </p:cNvPicPr>
            <p:nvPr/>
          </p:nvPicPr>
          <p:blipFill rotWithShape="1">
            <a:blip r:embed="rId3">
              <a:alphaModFix amt="35000"/>
              <a:extLst>
                <a:ext uri="{BEBA8EAE-BF5A-486C-A8C5-ECC9F3942E4B}">
                  <a14:imgProps xmlns:a14="http://schemas.microsoft.com/office/drawing/2010/main">
                    <a14:imgLayer r:embed="rId4">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l="34422" r="27748"/>
            <a:stretch/>
          </p:blipFill>
          <p:spPr>
            <a:xfrm>
              <a:off x="9768329" y="3659346"/>
              <a:ext cx="1706494" cy="2537392"/>
            </a:xfrm>
            <a:prstGeom prst="rect">
              <a:avLst/>
            </a:prstGeom>
          </p:spPr>
        </p:pic>
        <p:grpSp>
          <p:nvGrpSpPr>
            <p:cNvPr id="6" name="Group 5">
              <a:extLst>
                <a:ext uri="{FF2B5EF4-FFF2-40B4-BE49-F238E27FC236}">
                  <a16:creationId xmlns:a16="http://schemas.microsoft.com/office/drawing/2014/main" id="{10DCC2E0-A7F1-69B6-3564-455B76EAA516}"/>
                </a:ext>
              </a:extLst>
            </p:cNvPr>
            <p:cNvGrpSpPr/>
            <p:nvPr/>
          </p:nvGrpSpPr>
          <p:grpSpPr>
            <a:xfrm>
              <a:off x="6605799" y="1422529"/>
              <a:ext cx="2849956" cy="2006471"/>
              <a:chOff x="637315" y="1701671"/>
              <a:chExt cx="4382280" cy="2823882"/>
            </a:xfrm>
          </p:grpSpPr>
          <p:pic>
            <p:nvPicPr>
              <p:cNvPr id="5" name="Picture 4" descr="A person and person talking to each other&#10;&#10;Description automatically generated">
                <a:extLst>
                  <a:ext uri="{FF2B5EF4-FFF2-40B4-BE49-F238E27FC236}">
                    <a16:creationId xmlns:a16="http://schemas.microsoft.com/office/drawing/2014/main" id="{FD1CC5E9-3AE5-8EA7-E463-BD0DBE8360A7}"/>
                  </a:ext>
                </a:extLst>
              </p:cNvPr>
              <p:cNvPicPr>
                <a:picLocks noChangeAspect="1"/>
              </p:cNvPicPr>
              <p:nvPr/>
            </p:nvPicPr>
            <p:blipFill rotWithShape="1">
              <a:blip r:embed="rId6">
                <a:alphaModFix amt="35000"/>
                <a:extLst>
                  <a:ext uri="{BEBA8EAE-BF5A-486C-A8C5-ECC9F3942E4B}">
                    <a14:imgProps xmlns:a14="http://schemas.microsoft.com/office/drawing/2010/main">
                      <a14:imgLayer r:embed="rId7">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rcRect l="47171" r="4408"/>
              <a:stretch/>
            </p:blipFill>
            <p:spPr>
              <a:xfrm>
                <a:off x="2405742" y="1701671"/>
                <a:ext cx="2613853" cy="2823882"/>
              </a:xfrm>
              <a:prstGeom prst="rect">
                <a:avLst/>
              </a:prstGeom>
            </p:spPr>
          </p:pic>
          <p:pic>
            <p:nvPicPr>
              <p:cNvPr id="4" name="Picture 3" descr="A person and person talking to each other&#10;&#10;Description automatically generated">
                <a:extLst>
                  <a:ext uri="{FF2B5EF4-FFF2-40B4-BE49-F238E27FC236}">
                    <a16:creationId xmlns:a16="http://schemas.microsoft.com/office/drawing/2014/main" id="{C02D324B-ED11-DFA4-9CE1-F28486C295F8}"/>
                  </a:ext>
                </a:extLst>
              </p:cNvPr>
              <p:cNvPicPr>
                <a:picLocks noChangeAspect="1"/>
              </p:cNvPicPr>
              <p:nvPr/>
            </p:nvPicPr>
            <p:blipFill rotWithShape="1">
              <a:blip r:embed="rId6">
                <a:alphaModFix amt="35000"/>
                <a:extLst>
                  <a:ext uri="{BEBA8EAE-BF5A-486C-A8C5-ECC9F3942E4B}">
                    <a14:imgProps xmlns:a14="http://schemas.microsoft.com/office/drawing/2010/main">
                      <a14:imgLayer r:embed="rId7">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rcRect r="59257"/>
              <a:stretch/>
            </p:blipFill>
            <p:spPr>
              <a:xfrm>
                <a:off x="637315" y="1701671"/>
                <a:ext cx="2199375" cy="2823882"/>
              </a:xfrm>
              <a:prstGeom prst="rect">
                <a:avLst/>
              </a:prstGeom>
            </p:spPr>
          </p:pic>
        </p:grpSp>
      </p:grpSp>
      <p:sp>
        <p:nvSpPr>
          <p:cNvPr id="2" name="TextBox 1">
            <a:extLst>
              <a:ext uri="{FF2B5EF4-FFF2-40B4-BE49-F238E27FC236}">
                <a16:creationId xmlns:a16="http://schemas.microsoft.com/office/drawing/2014/main" id="{28F362C1-FF63-0AEB-54CE-F2F47883DC68}"/>
              </a:ext>
            </a:extLst>
          </p:cNvPr>
          <p:cNvSpPr txBox="1"/>
          <p:nvPr/>
        </p:nvSpPr>
        <p:spPr>
          <a:xfrm>
            <a:off x="6605799" y="338096"/>
            <a:ext cx="4740928" cy="646331"/>
          </a:xfrm>
          <a:prstGeom prst="rect">
            <a:avLst/>
          </a:prstGeom>
          <a:noFill/>
        </p:spPr>
        <p:txBody>
          <a:bodyPr wrap="square" rtlCol="0">
            <a:spAutoFit/>
          </a:bodyPr>
          <a:lstStyle/>
          <a:p>
            <a:pPr algn="ctr"/>
            <a:r>
              <a:rPr lang="en-US" sz="3600" b="1" dirty="0"/>
              <a:t>Regulation Strategy </a:t>
            </a:r>
            <a:r>
              <a:rPr lang="en-US" sz="3600" b="1" dirty="0">
                <a:solidFill>
                  <a:srgbClr val="FF0000"/>
                </a:solidFill>
              </a:rPr>
              <a:t>Use</a:t>
            </a:r>
            <a:endParaRPr lang="en-US" sz="3600" dirty="0">
              <a:solidFill>
                <a:srgbClr val="FF0000"/>
              </a:solidFill>
            </a:endParaRPr>
          </a:p>
        </p:txBody>
      </p:sp>
      <p:sp>
        <p:nvSpPr>
          <p:cNvPr id="9" name="TextBox 8">
            <a:extLst>
              <a:ext uri="{FF2B5EF4-FFF2-40B4-BE49-F238E27FC236}">
                <a16:creationId xmlns:a16="http://schemas.microsoft.com/office/drawing/2014/main" id="{890CBF0A-FEE7-AD97-44B0-26B0A0DA8DB8}"/>
              </a:ext>
            </a:extLst>
          </p:cNvPr>
          <p:cNvSpPr txBox="1"/>
          <p:nvPr/>
        </p:nvSpPr>
        <p:spPr>
          <a:xfrm>
            <a:off x="531508" y="338096"/>
            <a:ext cx="5344155" cy="646331"/>
          </a:xfrm>
          <a:prstGeom prst="rect">
            <a:avLst/>
          </a:prstGeom>
          <a:noFill/>
        </p:spPr>
        <p:txBody>
          <a:bodyPr wrap="square" rtlCol="0">
            <a:spAutoFit/>
          </a:bodyPr>
          <a:lstStyle/>
          <a:p>
            <a:pPr algn="ctr"/>
            <a:r>
              <a:rPr lang="en-US" sz="3600" b="1" dirty="0"/>
              <a:t>Regulation Strategy </a:t>
            </a:r>
            <a:r>
              <a:rPr lang="en-US" sz="3600" b="1" dirty="0">
                <a:solidFill>
                  <a:schemeClr val="accent6"/>
                </a:solidFill>
              </a:rPr>
              <a:t>Choice</a:t>
            </a:r>
            <a:endParaRPr lang="en-US" sz="3600" dirty="0">
              <a:solidFill>
                <a:schemeClr val="accent6"/>
              </a:solidFill>
            </a:endParaRPr>
          </a:p>
        </p:txBody>
      </p:sp>
      <p:pic>
        <p:nvPicPr>
          <p:cNvPr id="10" name="Picture 9">
            <a:extLst>
              <a:ext uri="{FF2B5EF4-FFF2-40B4-BE49-F238E27FC236}">
                <a16:creationId xmlns:a16="http://schemas.microsoft.com/office/drawing/2014/main" id="{F63455BC-A9B1-7C4A-4840-39A7E05E878F}"/>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2717" b="89946" l="4472" r="98442">
                        <a14:foregroundMark x1="4539" y1="4257" x2="98442" y2="81069"/>
                        <a14:foregroundMark x1="2710" y1="14221" x2="2642" y2="6431"/>
                        <a14:foregroundMark x1="2642" y1="6431" x2="9553" y2="3714"/>
                        <a14:foregroundMark x1="9553" y1="3714" x2="10569" y2="11957"/>
                        <a14:foregroundMark x1="10569" y1="11957" x2="5827" y2="13315"/>
                        <a14:foregroundMark x1="12195" y1="2717" x2="13144" y2="11775"/>
                        <a14:foregroundMark x1="28252" y1="22554" x2="36179" y2="29891"/>
                        <a14:foregroundMark x1="36179" y1="29891" x2="26016" y2="29348"/>
                        <a14:foregroundMark x1="26016" y1="29348" x2="26016" y2="29348"/>
                        <a14:foregroundMark x1="29268" y1="20290" x2="36314" y2="25543"/>
                        <a14:foregroundMark x1="36314" y1="25543" x2="38279" y2="29710"/>
                        <a14:foregroundMark x1="41125" y1="29529" x2="50136" y2="37047"/>
                        <a14:foregroundMark x1="50136" y1="37047" x2="49322" y2="41395"/>
                        <a14:foregroundMark x1="37195" y1="38768" x2="42818" y2="38225"/>
                        <a14:foregroundMark x1="52710" y1="40308" x2="58808" y2="43750"/>
                        <a14:foregroundMark x1="58808" y1="43750" x2="55352" y2="50453"/>
                        <a14:foregroundMark x1="55352" y1="50453" x2="50881" y2="47101"/>
                        <a14:foregroundMark x1="55488" y1="40127" x2="61721" y2="45290"/>
                        <a14:foregroundMark x1="61721" y1="45290" x2="61314" y2="48913"/>
                        <a14:foregroundMark x1="61856" y1="44656" x2="57385" y2="39221"/>
                        <a14:foregroundMark x1="57385" y1="39221" x2="56775" y2="38949"/>
                        <a14:foregroundMark x1="84756" y1="61413" x2="77642" y2="61051"/>
                        <a14:foregroundMark x1="77642" y1="61051" x2="75407" y2="69746"/>
                        <a14:foregroundMark x1="75407" y1="69746" x2="82588" y2="72192"/>
                        <a14:foregroundMark x1="82588" y1="72192" x2="85569" y2="64312"/>
                        <a14:foregroundMark x1="85569" y1="64312" x2="85027" y2="61775"/>
                        <a14:foregroundMark x1="87398" y1="68931" x2="95664" y2="70652"/>
                        <a14:foregroundMark x1="95664" y1="70652" x2="98035" y2="78895"/>
                        <a14:foregroundMark x1="98035" y1="78895" x2="89499" y2="80435"/>
                        <a14:foregroundMark x1="89499" y1="80435" x2="86856" y2="73098"/>
                      </a14:backgroundRemoval>
                    </a14:imgEffect>
                  </a14:imgLayer>
                </a14:imgProps>
              </a:ext>
            </a:extLst>
          </a:blip>
          <a:srcRect b="15136"/>
          <a:stretch/>
        </p:blipFill>
        <p:spPr>
          <a:xfrm>
            <a:off x="636495" y="1801574"/>
            <a:ext cx="5127713" cy="3254852"/>
          </a:xfrm>
          <a:prstGeom prst="rect">
            <a:avLst/>
          </a:prstGeom>
        </p:spPr>
      </p:pic>
    </p:spTree>
    <p:extLst>
      <p:ext uri="{BB962C8B-B14F-4D97-AF65-F5344CB8AC3E}">
        <p14:creationId xmlns:p14="http://schemas.microsoft.com/office/powerpoint/2010/main" val="17809243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086464" y="1799303"/>
            <a:ext cx="5852651"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Stimuli with emotional meaning tend to be remembered more often, and more accurately, than neutral stimuli </a:t>
            </a:r>
            <a:br>
              <a:rPr lang="en-US" dirty="0"/>
            </a:br>
            <a:endParaRPr lang="en-US" dirty="0">
              <a:ea typeface="Calibri"/>
              <a:cs typeface="Calibri"/>
            </a:endParaRPr>
          </a:p>
          <a:p>
            <a:pPr marL="285750" indent="-285750">
              <a:buFont typeface="Arial"/>
              <a:buChar char="•"/>
            </a:pPr>
            <a:r>
              <a:rPr lang="en-US" dirty="0"/>
              <a:t>Elevated heart rate has been linked to enhanced autobiographical memory and increased recall accuracy for emotion-eliciting stimuli </a:t>
            </a:r>
            <a:br>
              <a:rPr lang="en-US" dirty="0"/>
            </a:br>
            <a:endParaRPr lang="en-US" dirty="0"/>
          </a:p>
          <a:p>
            <a:pPr marL="285750" indent="-285750">
              <a:buFont typeface="Arial"/>
              <a:buChar char="•"/>
            </a:pPr>
            <a:r>
              <a:rPr lang="en-US" dirty="0"/>
              <a:t>High levels of Norepinephrine – a primary neurotransmitter produced during stress – are associated with enhanced memory for emotional stimuli.</a:t>
            </a:r>
          </a:p>
          <a:p>
            <a:pPr marL="285750" indent="-285750">
              <a:buFont typeface="Arial"/>
              <a:buChar char="•"/>
            </a:pPr>
            <a:endParaRPr lang="en-US" dirty="0"/>
          </a:p>
          <a:p>
            <a:pPr marL="285750" indent="-285750">
              <a:buFont typeface="Arial"/>
              <a:buChar char="•"/>
            </a:pPr>
            <a:r>
              <a:rPr lang="en-US" dirty="0"/>
              <a:t>Individuals report decreased intensity when applying discrete emotion labels to affective images relative to when the images are viewed without being labeled.</a:t>
            </a:r>
            <a:endParaRPr lang="en-US" dirty="0">
              <a:ea typeface="Calibri"/>
              <a:cs typeface="Calibri"/>
            </a:endParaRPr>
          </a:p>
        </p:txBody>
      </p:sp>
      <p:pic>
        <p:nvPicPr>
          <p:cNvPr id="18" name="Picture 17" descr="PBS graduate student Joanne Stasiak to give a conference highlight talk |  Psychological &amp; Brain Sciences | UCSB">
            <a:extLst>
              <a:ext uri="{FF2B5EF4-FFF2-40B4-BE49-F238E27FC236}">
                <a16:creationId xmlns:a16="http://schemas.microsoft.com/office/drawing/2014/main" id="{213C6F15-3FB6-FD40-A67B-52AB1589D70E}"/>
              </a:ext>
            </a:extLst>
          </p:cNvPr>
          <p:cNvPicPr>
            <a:picLocks noChangeAspect="1"/>
          </p:cNvPicPr>
          <p:nvPr/>
        </p:nvPicPr>
        <p:blipFill>
          <a:blip r:embed="rId3"/>
          <a:stretch>
            <a:fillRect/>
          </a:stretch>
        </p:blipFill>
        <p:spPr>
          <a:xfrm>
            <a:off x="7650111" y="725897"/>
            <a:ext cx="3835809" cy="5098947"/>
          </a:xfrm>
          <a:prstGeom prst="rect">
            <a:avLst/>
          </a:prstGeom>
        </p:spPr>
      </p:pic>
    </p:spTree>
    <p:extLst>
      <p:ext uri="{BB962C8B-B14F-4D97-AF65-F5344CB8AC3E}">
        <p14:creationId xmlns:p14="http://schemas.microsoft.com/office/powerpoint/2010/main" val="24198897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074173" y="1836174"/>
            <a:ext cx="470965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Heart rate predicted both the intensity of reported scariness in the haunted house and meta-cognitive memory of affect during recall</a:t>
            </a:r>
            <a:endParaRPr lang="en-US" dirty="0">
              <a:ea typeface="Calibri"/>
              <a:cs typeface="Calibri"/>
            </a:endParaRPr>
          </a:p>
        </p:txBody>
      </p:sp>
      <p:pic>
        <p:nvPicPr>
          <p:cNvPr id="2" name="Picture 1" descr="A graph showing a number of heart rate&#10;&#10;Description automatically generated">
            <a:extLst>
              <a:ext uri="{FF2B5EF4-FFF2-40B4-BE49-F238E27FC236}">
                <a16:creationId xmlns:a16="http://schemas.microsoft.com/office/drawing/2014/main" id="{4AF2097B-2241-726E-8415-5FCB8707EFD7}"/>
              </a:ext>
            </a:extLst>
          </p:cNvPr>
          <p:cNvPicPr>
            <a:picLocks noChangeAspect="1"/>
          </p:cNvPicPr>
          <p:nvPr/>
        </p:nvPicPr>
        <p:blipFill>
          <a:blip r:embed="rId3"/>
          <a:stretch>
            <a:fillRect/>
          </a:stretch>
        </p:blipFill>
        <p:spPr>
          <a:xfrm>
            <a:off x="6100916" y="1840821"/>
            <a:ext cx="5754329" cy="3557359"/>
          </a:xfrm>
          <a:prstGeom prst="rect">
            <a:avLst/>
          </a:prstGeom>
        </p:spPr>
      </p:pic>
      <p:sp>
        <p:nvSpPr>
          <p:cNvPr id="4" name="Rectangle 3">
            <a:extLst>
              <a:ext uri="{FF2B5EF4-FFF2-40B4-BE49-F238E27FC236}">
                <a16:creationId xmlns:a16="http://schemas.microsoft.com/office/drawing/2014/main" id="{56587238-D059-D143-8C80-50D8B32FF1E3}"/>
              </a:ext>
            </a:extLst>
          </p:cNvPr>
          <p:cNvSpPr/>
          <p:nvPr/>
        </p:nvSpPr>
        <p:spPr>
          <a:xfrm>
            <a:off x="6870289" y="1966450"/>
            <a:ext cx="4866966" cy="293738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17443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172496" y="1836174"/>
            <a:ext cx="470965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Heart rate predicted both the intensity of reported scariness in the haunted house and meta-cognitive memory of affect during recall</a:t>
            </a:r>
            <a:endParaRPr lang="en-US" dirty="0">
              <a:ea typeface="Calibri"/>
              <a:cs typeface="Calibri"/>
            </a:endParaRPr>
          </a:p>
        </p:txBody>
      </p:sp>
      <p:pic>
        <p:nvPicPr>
          <p:cNvPr id="2" name="Picture 1" descr="A graph showing a number of heart rate&#10;&#10;Description automatically generated">
            <a:extLst>
              <a:ext uri="{FF2B5EF4-FFF2-40B4-BE49-F238E27FC236}">
                <a16:creationId xmlns:a16="http://schemas.microsoft.com/office/drawing/2014/main" id="{4AF2097B-2241-726E-8415-5FCB8707EFD7}"/>
              </a:ext>
            </a:extLst>
          </p:cNvPr>
          <p:cNvPicPr>
            <a:picLocks noChangeAspect="1"/>
          </p:cNvPicPr>
          <p:nvPr/>
        </p:nvPicPr>
        <p:blipFill>
          <a:blip r:embed="rId3"/>
          <a:stretch>
            <a:fillRect/>
          </a:stretch>
        </p:blipFill>
        <p:spPr>
          <a:xfrm>
            <a:off x="6100916" y="1840821"/>
            <a:ext cx="5754329" cy="3557359"/>
          </a:xfrm>
          <a:prstGeom prst="rect">
            <a:avLst/>
          </a:prstGeom>
        </p:spPr>
      </p:pic>
    </p:spTree>
    <p:extLst>
      <p:ext uri="{BB962C8B-B14F-4D97-AF65-F5344CB8AC3E}">
        <p14:creationId xmlns:p14="http://schemas.microsoft.com/office/powerpoint/2010/main" val="39764069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172496" y="1836174"/>
            <a:ext cx="4709651"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Heart rate predicted both the intensity of reported scariness in the haunted house and meta-cognitive memory of affect during recall</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Metacognitive emotional memory was malleable based on how the event was initially labeled. </a:t>
            </a:r>
          </a:p>
          <a:p>
            <a:pPr marL="285750" indent="-285750">
              <a:buFont typeface="Arial"/>
              <a:buChar char="•"/>
            </a:pPr>
            <a:endParaRPr lang="en-US" dirty="0">
              <a:ea typeface="Calibri"/>
              <a:cs typeface="Calibri"/>
            </a:endParaRPr>
          </a:p>
          <a:p>
            <a:pPr marL="742950" lvl="1" indent="-285750">
              <a:buFont typeface="Arial"/>
              <a:buChar char="•"/>
            </a:pPr>
            <a:endParaRPr lang="en-US" dirty="0">
              <a:ea typeface="Calibri"/>
              <a:cs typeface="Calibri"/>
            </a:endParaRPr>
          </a:p>
        </p:txBody>
      </p:sp>
      <p:pic>
        <p:nvPicPr>
          <p:cNvPr id="3" name="Picture 2">
            <a:extLst>
              <a:ext uri="{FF2B5EF4-FFF2-40B4-BE49-F238E27FC236}">
                <a16:creationId xmlns:a16="http://schemas.microsoft.com/office/drawing/2014/main" id="{95DF3049-2361-6F96-A447-6C2AE5D786B7}"/>
              </a:ext>
            </a:extLst>
          </p:cNvPr>
          <p:cNvPicPr>
            <a:picLocks noChangeAspect="1"/>
          </p:cNvPicPr>
          <p:nvPr/>
        </p:nvPicPr>
        <p:blipFill>
          <a:blip r:embed="rId3"/>
          <a:stretch>
            <a:fillRect/>
          </a:stretch>
        </p:blipFill>
        <p:spPr>
          <a:xfrm>
            <a:off x="6272981" y="1929909"/>
            <a:ext cx="5766619" cy="3514375"/>
          </a:xfrm>
          <a:prstGeom prst="rect">
            <a:avLst/>
          </a:prstGeom>
        </p:spPr>
      </p:pic>
      <p:sp>
        <p:nvSpPr>
          <p:cNvPr id="4" name="Rectangle 3">
            <a:extLst>
              <a:ext uri="{FF2B5EF4-FFF2-40B4-BE49-F238E27FC236}">
                <a16:creationId xmlns:a16="http://schemas.microsoft.com/office/drawing/2014/main" id="{CF133DB0-A309-3984-E92F-C3171D490282}"/>
              </a:ext>
            </a:extLst>
          </p:cNvPr>
          <p:cNvSpPr/>
          <p:nvPr/>
        </p:nvSpPr>
        <p:spPr>
          <a:xfrm>
            <a:off x="7017774" y="2027903"/>
            <a:ext cx="3760838" cy="31094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06651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172496" y="1836174"/>
            <a:ext cx="4709651"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Heart rate predicted both the intensity of reported scariness in the haunted house and meta-cognitive memory of affect during recall</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Metacognitive emotional memory was malleable based on how the event was initially labeled. </a:t>
            </a:r>
          </a:p>
          <a:p>
            <a:pPr marL="285750" indent="-285750">
              <a:buFont typeface="Arial"/>
              <a:buChar char="•"/>
            </a:pPr>
            <a:endParaRPr lang="en-US" dirty="0">
              <a:ea typeface="Calibri"/>
              <a:cs typeface="Calibri"/>
            </a:endParaRPr>
          </a:p>
        </p:txBody>
      </p:sp>
      <p:pic>
        <p:nvPicPr>
          <p:cNvPr id="3" name="Picture 2">
            <a:extLst>
              <a:ext uri="{FF2B5EF4-FFF2-40B4-BE49-F238E27FC236}">
                <a16:creationId xmlns:a16="http://schemas.microsoft.com/office/drawing/2014/main" id="{95DF3049-2361-6F96-A447-6C2AE5D786B7}"/>
              </a:ext>
            </a:extLst>
          </p:cNvPr>
          <p:cNvPicPr>
            <a:picLocks noChangeAspect="1"/>
          </p:cNvPicPr>
          <p:nvPr/>
        </p:nvPicPr>
        <p:blipFill>
          <a:blip r:embed="rId3"/>
          <a:stretch>
            <a:fillRect/>
          </a:stretch>
        </p:blipFill>
        <p:spPr>
          <a:xfrm>
            <a:off x="6272981" y="1929909"/>
            <a:ext cx="5766619" cy="3514375"/>
          </a:xfrm>
          <a:prstGeom prst="rect">
            <a:avLst/>
          </a:prstGeom>
        </p:spPr>
      </p:pic>
    </p:spTree>
    <p:extLst>
      <p:ext uri="{BB962C8B-B14F-4D97-AF65-F5344CB8AC3E}">
        <p14:creationId xmlns:p14="http://schemas.microsoft.com/office/powerpoint/2010/main" val="26046167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172496" y="1836174"/>
            <a:ext cx="4709651"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Heart rate predicted both the intensity of reported scariness in the haunted house and meta-cognitive memory of affect during recall</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Metacognitive emotional memory was malleable based on how the event was initially labeled. </a:t>
            </a:r>
          </a:p>
          <a:p>
            <a:pPr marL="285750" indent="-285750">
              <a:buFont typeface="Arial"/>
              <a:buChar char="•"/>
            </a:pPr>
            <a:endParaRPr lang="en-US" dirty="0">
              <a:ea typeface="Calibri"/>
              <a:cs typeface="Calibri"/>
            </a:endParaRPr>
          </a:p>
          <a:p>
            <a:pPr marL="742950" lvl="1" indent="-285750">
              <a:buFont typeface="Arial"/>
              <a:buChar char="•"/>
            </a:pPr>
            <a:r>
              <a:rPr lang="en-US" dirty="0">
                <a:ea typeface="Calibri"/>
                <a:cs typeface="Calibri"/>
              </a:rPr>
              <a:t>Individuals tended to recall events that they explicitly labeled as fear-evoking as being more intense than they reported at the time of the event.</a:t>
            </a:r>
          </a:p>
        </p:txBody>
      </p:sp>
      <p:pic>
        <p:nvPicPr>
          <p:cNvPr id="3" name="Picture 2">
            <a:extLst>
              <a:ext uri="{FF2B5EF4-FFF2-40B4-BE49-F238E27FC236}">
                <a16:creationId xmlns:a16="http://schemas.microsoft.com/office/drawing/2014/main" id="{95DF3049-2361-6F96-A447-6C2AE5D786B7}"/>
              </a:ext>
            </a:extLst>
          </p:cNvPr>
          <p:cNvPicPr>
            <a:picLocks noChangeAspect="1"/>
          </p:cNvPicPr>
          <p:nvPr/>
        </p:nvPicPr>
        <p:blipFill>
          <a:blip r:embed="rId3"/>
          <a:stretch>
            <a:fillRect/>
          </a:stretch>
        </p:blipFill>
        <p:spPr>
          <a:xfrm>
            <a:off x="6272981" y="1929909"/>
            <a:ext cx="5766619" cy="3514375"/>
          </a:xfrm>
          <a:prstGeom prst="rect">
            <a:avLst/>
          </a:prstGeom>
        </p:spPr>
      </p:pic>
    </p:spTree>
    <p:extLst>
      <p:ext uri="{BB962C8B-B14F-4D97-AF65-F5344CB8AC3E}">
        <p14:creationId xmlns:p14="http://schemas.microsoft.com/office/powerpoint/2010/main" val="22396494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8F4F364230FDE40866A7645F1D40DA6" ma:contentTypeVersion="15" ma:contentTypeDescription="Create a new document." ma:contentTypeScope="" ma:versionID="5d5d2d44a6e466a5276c1d0af32e368d">
  <xsd:schema xmlns:xsd="http://www.w3.org/2001/XMLSchema" xmlns:xs="http://www.w3.org/2001/XMLSchema" xmlns:p="http://schemas.microsoft.com/office/2006/metadata/properties" xmlns:ns3="8dd5b7cb-4fd9-4417-8303-5ed4863aadae" xmlns:ns4="b6ee57d5-0dcc-4325-a065-1fb3f73dada0" targetNamespace="http://schemas.microsoft.com/office/2006/metadata/properties" ma:root="true" ma:fieldsID="c5352c4279b6bbaf8e911314852749a7" ns3:_="" ns4:_="">
    <xsd:import namespace="8dd5b7cb-4fd9-4417-8303-5ed4863aadae"/>
    <xsd:import namespace="b6ee57d5-0dcc-4325-a065-1fb3f73dada0"/>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3:MediaLengthInSecond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d5b7cb-4fd9-4417-8303-5ed4863aad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6ee57d5-0dcc-4325-a065-1fb3f73dada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CD1A098-AE1B-4696-8313-126CEF3E5FC0}">
  <ds:schemaRefs>
    <ds:schemaRef ds:uri="http://schemas.microsoft.com/sharepoint/v3/contenttype/forms"/>
  </ds:schemaRefs>
</ds:datastoreItem>
</file>

<file path=customXml/itemProps2.xml><?xml version="1.0" encoding="utf-8"?>
<ds:datastoreItem xmlns:ds="http://schemas.openxmlformats.org/officeDocument/2006/customXml" ds:itemID="{E5A85DFA-917E-4F50-959E-082D0D2A701D}">
  <ds:schemaRefs>
    <ds:schemaRef ds:uri="8dd5b7cb-4fd9-4417-8303-5ed4863aadae"/>
    <ds:schemaRef ds:uri="b6ee57d5-0dcc-4325-a065-1fb3f73dada0"/>
    <ds:schemaRef ds:uri="http://schemas.microsoft.com/office/2006/metadata/contentType"/>
    <ds:schemaRef ds:uri="http://schemas.microsoft.com/office/2006/metadata/properties/metaAttributes"/>
    <ds:schemaRef ds:uri="http://www.w3.org/2000/xmlns/"/>
    <ds:schemaRef ds:uri="http://www.w3.org/2001/XMLSchema"/>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1EC752F-0CDF-4A21-BC4E-BB51AB8A3EA9}">
  <ds:schemaRefs>
    <ds:schemaRef ds:uri="b6ee57d5-0dcc-4325-a065-1fb3f73dada0"/>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documentManagement/types"/>
    <ds:schemaRef ds:uri="8dd5b7cb-4fd9-4417-8303-5ed4863aadae"/>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740</TotalTime>
  <Words>5757</Words>
  <Application>Microsoft Office PowerPoint</Application>
  <PresentationFormat>Widescreen</PresentationFormat>
  <Paragraphs>1117</Paragraphs>
  <Slides>95</Slides>
  <Notes>84</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95</vt:i4>
      </vt:variant>
    </vt:vector>
  </HeadingPairs>
  <TitlesOfParts>
    <vt:vector size="101" baseType="lpstr">
      <vt:lpstr>Arial</vt:lpstr>
      <vt:lpstr>Calibri</vt:lpstr>
      <vt:lpstr>Calibri Light</vt:lpstr>
      <vt:lpstr>Georgia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Sincere Appreciation to:</vt:lpstr>
      <vt:lpstr>PowerPoint Presentation</vt:lpstr>
      <vt:lpstr>PowerPoint Presentation</vt:lpstr>
      <vt:lpstr>PowerPoint Presentation</vt:lpstr>
      <vt:lpstr>PowerPoint Presentation</vt:lpstr>
      <vt:lpstr>Data Collected</vt:lpstr>
      <vt:lpstr>How am I conceptualizing threat in this context?</vt:lpstr>
      <vt:lpstr>Data Collected</vt:lpstr>
      <vt:lpstr>Some of these questions were not originally conceptualized through a threat framework specifically</vt:lpstr>
      <vt:lpstr>PowerPoint Presentation</vt:lpstr>
      <vt:lpstr>Memory Under Threat</vt:lpstr>
      <vt:lpstr>Memory Under Threat</vt:lpstr>
      <vt:lpstr>Memory Under Threat</vt:lpstr>
      <vt:lpstr>Memory Under Threat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Billy Mitchell</dc:creator>
  <cp:lastModifiedBy>Jennifer L.</cp:lastModifiedBy>
  <cp:revision>505</cp:revision>
  <dcterms:created xsi:type="dcterms:W3CDTF">2023-10-09T00:18:54Z</dcterms:created>
  <dcterms:modified xsi:type="dcterms:W3CDTF">2023-11-28T16:32:47Z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0x010100D8F4F364230FDE40866A7645F1D40DA6</vt:lpwstr>
  </property>
</Properties>
</file>